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 id="2147483648" r:id="rId5"/>
  </p:sldMasterIdLst>
  <p:notesMasterIdLst>
    <p:notesMasterId r:id="rId46"/>
  </p:notesMasterIdLst>
  <p:handoutMasterIdLst>
    <p:handoutMasterId r:id="rId47"/>
  </p:handoutMasterIdLst>
  <p:sldIdLst>
    <p:sldId id="256" r:id="rId6"/>
    <p:sldId id="257" r:id="rId7"/>
    <p:sldId id="7052" r:id="rId8"/>
    <p:sldId id="7010" r:id="rId9"/>
    <p:sldId id="263" r:id="rId10"/>
    <p:sldId id="7096" r:id="rId11"/>
    <p:sldId id="7033" r:id="rId12"/>
    <p:sldId id="7011" r:id="rId13"/>
    <p:sldId id="265" r:id="rId14"/>
    <p:sldId id="272" r:id="rId15"/>
    <p:sldId id="7093" r:id="rId16"/>
    <p:sldId id="7051" r:id="rId17"/>
    <p:sldId id="7058" r:id="rId18"/>
    <p:sldId id="7059" r:id="rId19"/>
    <p:sldId id="7060" r:id="rId20"/>
    <p:sldId id="7053" r:id="rId21"/>
    <p:sldId id="7061" r:id="rId22"/>
    <p:sldId id="7054" r:id="rId23"/>
    <p:sldId id="7062" r:id="rId24"/>
    <p:sldId id="7055" r:id="rId25"/>
    <p:sldId id="7056" r:id="rId26"/>
    <p:sldId id="7067" r:id="rId27"/>
    <p:sldId id="7069" r:id="rId28"/>
    <p:sldId id="7057" r:id="rId29"/>
    <p:sldId id="7072" r:id="rId30"/>
    <p:sldId id="7074" r:id="rId31"/>
    <p:sldId id="7075" r:id="rId32"/>
    <p:sldId id="7076" r:id="rId33"/>
    <p:sldId id="7077" r:id="rId34"/>
    <p:sldId id="7078" r:id="rId35"/>
    <p:sldId id="7081" r:id="rId36"/>
    <p:sldId id="7082" r:id="rId37"/>
    <p:sldId id="7083" r:id="rId38"/>
    <p:sldId id="7084" r:id="rId39"/>
    <p:sldId id="7085" r:id="rId40"/>
    <p:sldId id="7086" r:id="rId41"/>
    <p:sldId id="7087" r:id="rId42"/>
    <p:sldId id="7089" r:id="rId43"/>
    <p:sldId id="7091" r:id="rId44"/>
    <p:sldId id="260" r:id="rId45"/>
  </p:sldIdLst>
  <p:sldSz cx="18288000" cy="10287000"/>
  <p:notesSz cx="6858000" cy="9144000"/>
  <p:embeddedFontLst>
    <p:embeddedFont>
      <p:font typeface="72 Black" panose="020B0A04030603020204" pitchFamily="34" charset="0"/>
      <p:bold r:id="rId48"/>
    </p:embeddedFont>
    <p:embeddedFont>
      <p:font typeface="Buffalo" panose="020B0604020202020204" charset="0"/>
      <p:regular r:id="rId49"/>
    </p:embeddedFont>
    <p:embeddedFont>
      <p:font typeface="Montaser Arabic" panose="020B0604020202020204" charset="-78"/>
      <p:regular r:id="rId50"/>
    </p:embeddedFont>
    <p:embeddedFont>
      <p:font typeface="Montaser Arabic Bold" panose="020B0604020202020204" charset="-78"/>
      <p:regular r:id="rId51"/>
    </p:embeddedFont>
    <p:embeddedFont>
      <p:font typeface="Montserrat Bold" panose="020B0604020202020204" charset="0"/>
      <p:regular r:id="rId52"/>
      <p:bold r:id="rId53"/>
    </p:embeddedFont>
    <p:embeddedFont>
      <p:font typeface="Roboto" panose="02000000000000000000" pitchFamily="2" charset="0"/>
      <p:regular r:id="rId54"/>
      <p:bold r:id="rId55"/>
      <p:italic r:id="rId56"/>
      <p:bold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2645" autoAdjust="0"/>
  </p:normalViewPr>
  <p:slideViewPr>
    <p:cSldViewPr>
      <p:cViewPr varScale="1">
        <p:scale>
          <a:sx n="52" d="100"/>
          <a:sy n="52" d="100"/>
        </p:scale>
        <p:origin x="787" y="8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6.fntdata"/><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3.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5.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Determinar las ubicaciones a contar</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Coordinador de PA/Asistente PA/ Receptor Tienda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Activar conteo de inventario</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Coordinador de PA/Asistente PA/ Receptor Tienda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Asignar usuarios para ejecutar conteos</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Coordinador de PA/Asistente PA/ Receptor Tienda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Asignar usuarios para ejecutar conteos</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Coordinador de PA/Asistente PA/ Receptor Tienda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Activar documento de inventario y Asignar de recurso de conteo</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Coordinador de PA/Asistente PA/ Receptor Tienda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Realizar conteo inventario físico en HH (RF)</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Coordinador de PA/Asistente PA/ Receptor Tienda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err="1"/>
            <a:t>ol</a:t>
          </a:r>
          <a:r>
            <a:rPr lang="es-CR" sz="3200" b="1" dirty="0"/>
            <a:t>: Coordinador de PA/Asistente PA/Auxiliar recepción tienda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a:t>Realizar conteo inventario físico en HH (RF)</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err="1"/>
            <a:t>ol</a:t>
          </a:r>
          <a:r>
            <a:rPr lang="es-CR" sz="3200" b="1" dirty="0"/>
            <a:t>: Coordinador de PA/Asistente PA/Auxiliar recepción tienda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a:t>Realizar conteo inventario físico en HH (RF)</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err="1"/>
            <a:t>ol</a:t>
          </a:r>
          <a:r>
            <a:rPr lang="es-CR" sz="3200" b="1" dirty="0"/>
            <a:t>: Coordinador de PA/Asistente PA/Auxiliar recepción tienda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Revisar conteos realizados</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Coordinador de PA/Asistente PA/ Receptor Tienda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Generar  reconteo de ubicación</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a:t>
          </a:r>
          <a:r>
            <a:rPr lang="es-CR" sz="3200" b="1"/>
            <a:t>:  Coordinador de PA/Asistente PA/ Receptor Tienda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Realizar conteo inventario físico en HH (RF)</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Seleccionar el número de almacén , tipo de almacén ,ubicación y referencia de conteo</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Coordinador de PA/Asistente PA/Auxiliar recepción tienda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Reportar diferencias</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Coordinador de PA/Asistente PA/Auxiliar recepción tienda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Enviar aprobación del documento del conteo</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Coordinador de PA/Asistente PA/Auxiliar recepción tienda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Buscar correo electrónico con propuesta de documentos de conteo</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Supervisor de PA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D88D8AFA-02E7-40CA-AE42-7C2030BD6E2A}">
      <dgm:prSet custT="1"/>
      <dgm:spPr/>
      <dgm:t>
        <a:bodyPr/>
        <a:lstStyle/>
        <a:p>
          <a:pPr algn="ctr"/>
          <a:r>
            <a:rPr lang="es-CR" sz="3200" b="1" dirty="0"/>
            <a:t>Validar diferencias de conteos</a:t>
          </a:r>
          <a:endParaRPr lang="es-CR" sz="3200" dirty="0"/>
        </a:p>
      </dgm:t>
    </dgm:pt>
    <dgm:pt modelId="{CC60CE01-CC5E-4B5C-A1A2-656780802492}" type="parTrans" cxnId="{25780831-BDF5-427E-85CB-931B09114A66}">
      <dgm:prSet/>
      <dgm:spPr/>
      <dgm:t>
        <a:bodyPr/>
        <a:lstStyle/>
        <a:p>
          <a:endParaRPr lang="es-CR"/>
        </a:p>
      </dgm:t>
    </dgm:pt>
    <dgm:pt modelId="{10A885E7-0E2B-4A1D-A592-760E132A0A37}" type="sibTrans" cxnId="{25780831-BDF5-427E-85CB-931B09114A66}">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BB57E1A3-02A1-4FF3-B3E3-466CA32D8AC1}" type="pres">
      <dgm:prSet presAssocID="{D88D8AFA-02E7-40CA-AE42-7C2030BD6E2A}"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25780831-BDF5-427E-85CB-931B09114A66}" srcId="{CE75124D-D0A0-4AA4-9031-671D6DBD04F8}" destId="{D88D8AFA-02E7-40CA-AE42-7C2030BD6E2A}" srcOrd="0" destOrd="0" parTransId="{CC60CE01-CC5E-4B5C-A1A2-656780802492}" sibTransId="{10A885E7-0E2B-4A1D-A592-760E132A0A37}"/>
    <dgm:cxn modelId="{C7A86FD5-7EC0-489D-87B1-BB1F56F5E767}" type="presOf" srcId="{D88D8AFA-02E7-40CA-AE42-7C2030BD6E2A}" destId="{BB57E1A3-02A1-4FF3-B3E3-466CA32D8AC1}" srcOrd="0" destOrd="0" presId="urn:microsoft.com/office/officeart/2005/8/layout/vList2"/>
    <dgm:cxn modelId="{E83B3C33-FC02-4858-B271-B6186D187E45}" type="presParOf" srcId="{34EDAABB-9B47-411D-B73B-1CB6C52D9360}" destId="{BB57E1A3-02A1-4FF3-B3E3-466CA32D8AC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Supervisor de PA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Notificar diferencias no aprobadas</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Coordinador de PA/Asistente PA/ Receptor Tienda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Supervisor de PA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Revisar la observación de correo electrónico</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Coordinador de PA/Asistente PA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Corregir diferencia del documento</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Coordinador de PA/Asistente PA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Justificar diferencias en correo electrónico</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Coordinador de PA/Asistente PA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Validar corrección o justificación de líneas del documento de conteo</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Supervisor de PA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Compensar documentos en STRM</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Seleccionar el número de almacén , tipo de almacén ,ubicación y referencia de conteo</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Supervisor de PA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Compensar documentos en STRM</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Supervisor de PA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Compensar en ERP(MM)</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Supervisor de PA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Confirmar el registro de recuentos por correo electrónico.</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Supervisor de PA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Coordinador de PA/Asistente PA/ Receptor Tienda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Seleccionar el número de almacén , tipo de almacén ,ubicación y referencia de conteo</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4E02D0-9B0E-4F75-96FF-29D9DCF05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R"/>
        </a:p>
      </dgm:t>
    </dgm:pt>
    <dgm:pt modelId="{98C698AB-E138-4D0F-AA69-D9CAFD031282}">
      <dgm:prSet custT="1"/>
      <dgm:spPr>
        <a:solidFill>
          <a:schemeClr val="tx1">
            <a:lumMod val="75000"/>
            <a:lumOff val="25000"/>
          </a:schemeClr>
        </a:solidFill>
      </dgm:spPr>
      <dgm:t>
        <a:bodyPr/>
        <a:lstStyle/>
        <a:p>
          <a:r>
            <a:rPr lang="en-US" sz="3200" b="1" dirty="0"/>
            <a:t>R</a:t>
          </a:r>
          <a:r>
            <a:rPr lang="es-CR" sz="3200" b="1" dirty="0"/>
            <a:t>ol:  Coordinador de PA/Asistente PA/ Receptor Tienda</a:t>
          </a:r>
          <a:endParaRPr lang="es-CR" sz="3200" dirty="0"/>
        </a:p>
      </dgm:t>
    </dgm:pt>
    <dgm:pt modelId="{A201E20F-6485-45D0-959F-CD1246C25A84}" type="parTrans" cxnId="{39F566E2-39A6-421D-8B6D-26809DA7CA6C}">
      <dgm:prSet/>
      <dgm:spPr/>
      <dgm:t>
        <a:bodyPr/>
        <a:lstStyle/>
        <a:p>
          <a:endParaRPr lang="es-CR"/>
        </a:p>
      </dgm:t>
    </dgm:pt>
    <dgm:pt modelId="{87A13D91-010F-40FE-A68F-C3B9EA0AD1ED}" type="sibTrans" cxnId="{39F566E2-39A6-421D-8B6D-26809DA7CA6C}">
      <dgm:prSet/>
      <dgm:spPr/>
      <dgm:t>
        <a:bodyPr/>
        <a:lstStyle/>
        <a:p>
          <a:endParaRPr lang="es-CR"/>
        </a:p>
      </dgm:t>
    </dgm:pt>
    <dgm:pt modelId="{F5412987-79B4-4BB8-A35C-48702C15AAC8}" type="pres">
      <dgm:prSet presAssocID="{9F4E02D0-9B0E-4F75-96FF-29D9DCF055BE}" presName="linear" presStyleCnt="0">
        <dgm:presLayoutVars>
          <dgm:animLvl val="lvl"/>
          <dgm:resizeHandles val="exact"/>
        </dgm:presLayoutVars>
      </dgm:prSet>
      <dgm:spPr/>
    </dgm:pt>
    <dgm:pt modelId="{238BBE45-16B1-4772-8089-A3340C532BB4}" type="pres">
      <dgm:prSet presAssocID="{98C698AB-E138-4D0F-AA69-D9CAFD031282}" presName="parentText" presStyleLbl="node1" presStyleIdx="0" presStyleCnt="1" custLinFactNeighborY="-4780">
        <dgm:presLayoutVars>
          <dgm:chMax val="0"/>
          <dgm:bulletEnabled val="1"/>
        </dgm:presLayoutVars>
      </dgm:prSet>
      <dgm:spPr/>
    </dgm:pt>
  </dgm:ptLst>
  <dgm:cxnLst>
    <dgm:cxn modelId="{4C41FD6B-7F17-4461-8D39-E3C47B7FD518}" type="presOf" srcId="{9F4E02D0-9B0E-4F75-96FF-29D9DCF055BE}" destId="{F5412987-79B4-4BB8-A35C-48702C15AAC8}" srcOrd="0" destOrd="0" presId="urn:microsoft.com/office/officeart/2005/8/layout/vList2"/>
    <dgm:cxn modelId="{39F566E2-39A6-421D-8B6D-26809DA7CA6C}" srcId="{9F4E02D0-9B0E-4F75-96FF-29D9DCF055BE}" destId="{98C698AB-E138-4D0F-AA69-D9CAFD031282}" srcOrd="0" destOrd="0" parTransId="{A201E20F-6485-45D0-959F-CD1246C25A84}" sibTransId="{87A13D91-010F-40FE-A68F-C3B9EA0AD1ED}"/>
    <dgm:cxn modelId="{504804EA-3E45-44AF-A748-360E19D74054}" type="presOf" srcId="{98C698AB-E138-4D0F-AA69-D9CAFD031282}" destId="{238BBE45-16B1-4772-8089-A3340C532BB4}" srcOrd="0" destOrd="0" presId="urn:microsoft.com/office/officeart/2005/8/layout/vList2"/>
    <dgm:cxn modelId="{AF60DDE9-F978-4D5E-8938-1C3CE189F866}" type="presParOf" srcId="{F5412987-79B4-4BB8-A35C-48702C15AAC8}" destId="{238BBE45-16B1-4772-8089-A3340C532BB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E75124D-D0A0-4AA4-9031-671D6DBD04F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s-CR"/>
        </a:p>
      </dgm:t>
    </dgm:pt>
    <dgm:pt modelId="{66AF8528-94F8-41D4-9C6C-6BCDC7024079}">
      <dgm:prSet custT="1"/>
      <dgm:spPr/>
      <dgm:t>
        <a:bodyPr/>
        <a:lstStyle/>
        <a:p>
          <a:pPr algn="ctr"/>
          <a:r>
            <a:rPr lang="es-CR" sz="3200" b="1" dirty="0"/>
            <a:t>Activar conteo de inventario</a:t>
          </a:r>
          <a:endParaRPr lang="es-CR" sz="3200" dirty="0"/>
        </a:p>
      </dgm:t>
    </dgm:pt>
    <dgm:pt modelId="{FAC2473C-6D51-45B2-A18A-5236F5C2A6E5}" type="parTrans" cxnId="{AABA55DA-F6C6-4BAC-8C06-5852A7A37CF1}">
      <dgm:prSet/>
      <dgm:spPr/>
      <dgm:t>
        <a:bodyPr/>
        <a:lstStyle/>
        <a:p>
          <a:endParaRPr lang="es-CR"/>
        </a:p>
      </dgm:t>
    </dgm:pt>
    <dgm:pt modelId="{818F04D3-4839-465B-9614-1EFE93F44AFF}" type="sibTrans" cxnId="{AABA55DA-F6C6-4BAC-8C06-5852A7A37CF1}">
      <dgm:prSet/>
      <dgm:spPr/>
      <dgm:t>
        <a:bodyPr/>
        <a:lstStyle/>
        <a:p>
          <a:endParaRPr lang="es-CR"/>
        </a:p>
      </dgm:t>
    </dgm:pt>
    <dgm:pt modelId="{34EDAABB-9B47-411D-B73B-1CB6C52D9360}" type="pres">
      <dgm:prSet presAssocID="{CE75124D-D0A0-4AA4-9031-671D6DBD04F8}" presName="linear" presStyleCnt="0">
        <dgm:presLayoutVars>
          <dgm:animLvl val="lvl"/>
          <dgm:resizeHandles val="exact"/>
        </dgm:presLayoutVars>
      </dgm:prSet>
      <dgm:spPr/>
    </dgm:pt>
    <dgm:pt modelId="{42184899-7260-4EE5-9539-C104D5E11D8B}" type="pres">
      <dgm:prSet presAssocID="{66AF8528-94F8-41D4-9C6C-6BCDC7024079}" presName="parentText" presStyleLbl="node1" presStyleIdx="0" presStyleCnt="1">
        <dgm:presLayoutVars>
          <dgm:chMax val="0"/>
          <dgm:bulletEnabled val="1"/>
        </dgm:presLayoutVars>
      </dgm:prSet>
      <dgm:spPr/>
    </dgm:pt>
  </dgm:ptLst>
  <dgm:cxnLst>
    <dgm:cxn modelId="{B731AE13-ADEB-4D75-A4A7-7097E49EF305}" type="presOf" srcId="{CE75124D-D0A0-4AA4-9031-671D6DBD04F8}" destId="{34EDAABB-9B47-411D-B73B-1CB6C52D9360}" srcOrd="0" destOrd="0" presId="urn:microsoft.com/office/officeart/2005/8/layout/vList2"/>
    <dgm:cxn modelId="{0A1EA58F-4391-4540-8ABA-3836AAB12672}" type="presOf" srcId="{66AF8528-94F8-41D4-9C6C-6BCDC7024079}" destId="{42184899-7260-4EE5-9539-C104D5E11D8B}" srcOrd="0" destOrd="0" presId="urn:microsoft.com/office/officeart/2005/8/layout/vList2"/>
    <dgm:cxn modelId="{AABA55DA-F6C6-4BAC-8C06-5852A7A37CF1}" srcId="{CE75124D-D0A0-4AA4-9031-671D6DBD04F8}" destId="{66AF8528-94F8-41D4-9C6C-6BCDC7024079}" srcOrd="0" destOrd="0" parTransId="{FAC2473C-6D51-45B2-A18A-5236F5C2A6E5}" sibTransId="{818F04D3-4839-465B-9614-1EFE93F44AFF}"/>
    <dgm:cxn modelId="{358D52D4-5460-4913-BD8F-DB1FB03F7D5F}" type="presParOf" srcId="{34EDAABB-9B47-411D-B73B-1CB6C52D9360}" destId="{42184899-7260-4EE5-9539-C104D5E11D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328"/>
          <a:ext cx="10744200" cy="992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Determinar las ubicaciones a contar</a:t>
          </a:r>
          <a:endParaRPr lang="es-CR" sz="3200" kern="1200" dirty="0"/>
        </a:p>
      </dsp:txBody>
      <dsp:txXfrm>
        <a:off x="48433" y="57761"/>
        <a:ext cx="10647334" cy="89529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1010633"/>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Coordinador de PA/Asistente PA/ Receptor Tienda</a:t>
          </a:r>
          <a:endParaRPr lang="es-CR" sz="3200" kern="1200" dirty="0"/>
        </a:p>
      </dsp:txBody>
      <dsp:txXfrm>
        <a:off x="49335" y="49335"/>
        <a:ext cx="7455772" cy="9119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328"/>
          <a:ext cx="10744200" cy="992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Activar conteo de inventario</a:t>
          </a:r>
          <a:endParaRPr lang="es-CR" sz="3200" kern="1200" dirty="0"/>
        </a:p>
      </dsp:txBody>
      <dsp:txXfrm>
        <a:off x="48433" y="57761"/>
        <a:ext cx="10647334" cy="89529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1010633"/>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Coordinador de PA/Asistente PA/ Receptor Tienda</a:t>
          </a:r>
          <a:endParaRPr lang="es-CR" sz="3200" kern="1200" dirty="0"/>
        </a:p>
      </dsp:txBody>
      <dsp:txXfrm>
        <a:off x="49335" y="49335"/>
        <a:ext cx="7455772" cy="91196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328"/>
          <a:ext cx="10744200" cy="992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Asignar usuarios para ejecutar conteos</a:t>
          </a:r>
          <a:endParaRPr lang="es-CR" sz="3200" kern="1200" dirty="0"/>
        </a:p>
      </dsp:txBody>
      <dsp:txXfrm>
        <a:off x="48433" y="57761"/>
        <a:ext cx="10647334" cy="89529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1010633"/>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Coordinador de PA/Asistente PA/ Receptor Tienda</a:t>
          </a:r>
          <a:endParaRPr lang="es-CR" sz="3200" kern="1200" dirty="0"/>
        </a:p>
      </dsp:txBody>
      <dsp:txXfrm>
        <a:off x="49335" y="49335"/>
        <a:ext cx="7455772" cy="91196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328"/>
          <a:ext cx="10744200" cy="992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Asignar usuarios para ejecutar conteos</a:t>
          </a:r>
          <a:endParaRPr lang="es-CR" sz="3200" kern="1200" dirty="0"/>
        </a:p>
      </dsp:txBody>
      <dsp:txXfrm>
        <a:off x="48433" y="57761"/>
        <a:ext cx="10647334" cy="89529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1010633"/>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Coordinador de PA/Asistente PA/ Receptor Tienda</a:t>
          </a:r>
          <a:endParaRPr lang="es-CR" sz="3200" kern="1200" dirty="0"/>
        </a:p>
      </dsp:txBody>
      <dsp:txXfrm>
        <a:off x="49335" y="49335"/>
        <a:ext cx="7455772" cy="91196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1"/>
          <a:ext cx="10744200" cy="1010633"/>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Activar documento de inventario y Asignar de recurso de conteo</a:t>
          </a:r>
          <a:endParaRPr lang="es-CR" sz="3200" kern="1200" dirty="0"/>
        </a:p>
      </dsp:txBody>
      <dsp:txXfrm>
        <a:off x="49335" y="49426"/>
        <a:ext cx="10645530" cy="91196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1010633"/>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Coordinador de PA/Asistente PA/ Receptor Tienda</a:t>
          </a:r>
          <a:endParaRPr lang="es-CR" sz="3200" kern="1200" dirty="0"/>
        </a:p>
      </dsp:txBody>
      <dsp:txXfrm>
        <a:off x="49335" y="49335"/>
        <a:ext cx="7455772" cy="91196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328"/>
          <a:ext cx="10744200" cy="992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Realizar conteo inventario físico en HH (RF)</a:t>
          </a:r>
          <a:endParaRPr lang="es-CR" sz="3200" kern="1200" dirty="0"/>
        </a:p>
      </dsp:txBody>
      <dsp:txXfrm>
        <a:off x="48433" y="57761"/>
        <a:ext cx="10647334" cy="8952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1010633"/>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Coordinador de PA/Asistente PA/ Receptor Tienda</a:t>
          </a:r>
          <a:endParaRPr lang="es-CR" sz="3200" kern="1200" dirty="0"/>
        </a:p>
      </dsp:txBody>
      <dsp:txXfrm>
        <a:off x="49335" y="49335"/>
        <a:ext cx="7455772" cy="91196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1010633"/>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err="1"/>
            <a:t>ol</a:t>
          </a:r>
          <a:r>
            <a:rPr lang="es-CR" sz="3200" b="1" kern="1200" dirty="0"/>
            <a:t>: Coordinador de PA/Asistente PA/Auxiliar recepción tienda</a:t>
          </a:r>
          <a:endParaRPr lang="es-CR" sz="3200" kern="1200" dirty="0"/>
        </a:p>
      </dsp:txBody>
      <dsp:txXfrm>
        <a:off x="49335" y="49335"/>
        <a:ext cx="7455772" cy="91196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328"/>
          <a:ext cx="10744200" cy="992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a:t>Realizar conteo inventario físico en HH (RF)</a:t>
          </a:r>
          <a:endParaRPr lang="es-CR" sz="3200" kern="1200" dirty="0"/>
        </a:p>
      </dsp:txBody>
      <dsp:txXfrm>
        <a:off x="48433" y="57761"/>
        <a:ext cx="10647334" cy="89529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1010633"/>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err="1"/>
            <a:t>ol</a:t>
          </a:r>
          <a:r>
            <a:rPr lang="es-CR" sz="3200" b="1" kern="1200" dirty="0"/>
            <a:t>: Coordinador de PA/Asistente PA/Auxiliar recepción tienda</a:t>
          </a:r>
          <a:endParaRPr lang="es-CR" sz="3200" kern="1200" dirty="0"/>
        </a:p>
      </dsp:txBody>
      <dsp:txXfrm>
        <a:off x="49335" y="49335"/>
        <a:ext cx="7455772" cy="91196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328"/>
          <a:ext cx="10744200" cy="992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a:t>Realizar conteo inventario físico en HH (RF)</a:t>
          </a:r>
          <a:endParaRPr lang="es-CR" sz="3200" kern="1200" dirty="0"/>
        </a:p>
      </dsp:txBody>
      <dsp:txXfrm>
        <a:off x="48433" y="57761"/>
        <a:ext cx="10647334" cy="89529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1010633"/>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err="1"/>
            <a:t>ol</a:t>
          </a:r>
          <a:r>
            <a:rPr lang="es-CR" sz="3200" b="1" kern="1200" dirty="0"/>
            <a:t>: Coordinador de PA/Asistente PA/Auxiliar recepción tienda</a:t>
          </a:r>
          <a:endParaRPr lang="es-CR" sz="3200" kern="1200" dirty="0"/>
        </a:p>
      </dsp:txBody>
      <dsp:txXfrm>
        <a:off x="49335" y="49335"/>
        <a:ext cx="7455772" cy="91196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328"/>
          <a:ext cx="10744200" cy="992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Revisar conteos realizados</a:t>
          </a:r>
          <a:endParaRPr lang="es-CR" sz="3200" kern="1200" dirty="0"/>
        </a:p>
      </dsp:txBody>
      <dsp:txXfrm>
        <a:off x="48433" y="57761"/>
        <a:ext cx="10647334" cy="89529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1010633"/>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Coordinador de PA/Asistente PA/ Receptor Tienda</a:t>
          </a:r>
          <a:endParaRPr lang="es-CR" sz="3200" kern="1200" dirty="0"/>
        </a:p>
      </dsp:txBody>
      <dsp:txXfrm>
        <a:off x="49335" y="49335"/>
        <a:ext cx="7455772" cy="91196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328"/>
          <a:ext cx="10744200" cy="992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Generar  reconteo de ubicación</a:t>
          </a:r>
          <a:endParaRPr lang="es-CR" sz="3200" kern="1200" dirty="0"/>
        </a:p>
      </dsp:txBody>
      <dsp:txXfrm>
        <a:off x="48433" y="57761"/>
        <a:ext cx="10647334" cy="89529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1010633"/>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a:t>
          </a:r>
          <a:r>
            <a:rPr lang="es-CR" sz="3200" b="1" kern="1200"/>
            <a:t>:  Coordinador de PA/Asistente PA/ Receptor Tienda</a:t>
          </a:r>
          <a:endParaRPr lang="es-CR" sz="3200" kern="1200" dirty="0"/>
        </a:p>
      </dsp:txBody>
      <dsp:txXfrm>
        <a:off x="49335" y="49335"/>
        <a:ext cx="7455772" cy="91196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328"/>
          <a:ext cx="10744200" cy="992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Realizar conteo inventario físico en HH (RF)</a:t>
          </a:r>
          <a:endParaRPr lang="es-CR" sz="3200" kern="1200" dirty="0"/>
        </a:p>
      </dsp:txBody>
      <dsp:txXfrm>
        <a:off x="48433" y="57761"/>
        <a:ext cx="10647334" cy="8952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1"/>
          <a:ext cx="10744200" cy="1010633"/>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Seleccionar el número de almacén , tipo de almacén ,ubicación y referencia de conteo</a:t>
          </a:r>
          <a:endParaRPr lang="es-CR" sz="3200" kern="1200" dirty="0"/>
        </a:p>
      </dsp:txBody>
      <dsp:txXfrm>
        <a:off x="49335" y="49426"/>
        <a:ext cx="10645530" cy="911963"/>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1010633"/>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Coordinador de PA/Asistente PA/Auxiliar recepción tienda</a:t>
          </a:r>
          <a:endParaRPr lang="es-CR" sz="3200" kern="1200" dirty="0"/>
        </a:p>
      </dsp:txBody>
      <dsp:txXfrm>
        <a:off x="49335" y="49335"/>
        <a:ext cx="7455772" cy="911963"/>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328"/>
          <a:ext cx="10744200" cy="992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Reportar diferencias</a:t>
          </a:r>
          <a:endParaRPr lang="es-CR" sz="3200" kern="1200" dirty="0"/>
        </a:p>
      </dsp:txBody>
      <dsp:txXfrm>
        <a:off x="48433" y="57761"/>
        <a:ext cx="10647334" cy="89529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1010633"/>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Coordinador de PA/Asistente PA/Auxiliar recepción tienda</a:t>
          </a:r>
          <a:endParaRPr lang="es-CR" sz="3200" kern="1200" dirty="0"/>
        </a:p>
      </dsp:txBody>
      <dsp:txXfrm>
        <a:off x="49335" y="49335"/>
        <a:ext cx="7455772" cy="911963"/>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328"/>
          <a:ext cx="10744200" cy="992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Enviar aprobación del documento del conteo</a:t>
          </a:r>
          <a:endParaRPr lang="es-CR" sz="3200" kern="1200" dirty="0"/>
        </a:p>
      </dsp:txBody>
      <dsp:txXfrm>
        <a:off x="48433" y="57761"/>
        <a:ext cx="10647334" cy="895294"/>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1010633"/>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Coordinador de PA/Asistente PA/Auxiliar recepción tienda</a:t>
          </a:r>
          <a:endParaRPr lang="es-CR" sz="3200" kern="1200" dirty="0"/>
        </a:p>
      </dsp:txBody>
      <dsp:txXfrm>
        <a:off x="49335" y="49335"/>
        <a:ext cx="7455772" cy="911963"/>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1"/>
          <a:ext cx="10744200" cy="1010633"/>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Buscar correo electrónico con propuesta de documentos de conteo</a:t>
          </a:r>
          <a:endParaRPr lang="es-CR" sz="3200" kern="1200" dirty="0"/>
        </a:p>
      </dsp:txBody>
      <dsp:txXfrm>
        <a:off x="49335" y="49426"/>
        <a:ext cx="10645530" cy="911963"/>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992160"/>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Supervisor de PA</a:t>
          </a:r>
          <a:endParaRPr lang="es-CR" sz="3200" kern="1200" dirty="0"/>
        </a:p>
      </dsp:txBody>
      <dsp:txXfrm>
        <a:off x="48433" y="48433"/>
        <a:ext cx="7457576" cy="895294"/>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7E1A3-02A1-4FF3-B3E3-466CA32D8AC1}">
      <dsp:nvSpPr>
        <dsp:cNvPr id="0" name=""/>
        <dsp:cNvSpPr/>
      </dsp:nvSpPr>
      <dsp:spPr>
        <a:xfrm>
          <a:off x="0" y="9328"/>
          <a:ext cx="10744200" cy="992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Validar diferencias de conteos</a:t>
          </a:r>
          <a:endParaRPr lang="es-CR" sz="3200" kern="1200" dirty="0"/>
        </a:p>
      </dsp:txBody>
      <dsp:txXfrm>
        <a:off x="48433" y="57761"/>
        <a:ext cx="10647334" cy="895294"/>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992160"/>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Supervisor de PA</a:t>
          </a:r>
          <a:endParaRPr lang="es-CR" sz="3200" kern="1200" dirty="0"/>
        </a:p>
      </dsp:txBody>
      <dsp:txXfrm>
        <a:off x="48433" y="48433"/>
        <a:ext cx="7457576" cy="895294"/>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328"/>
          <a:ext cx="10744200" cy="992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Notificar diferencias no aprobadas</a:t>
          </a:r>
          <a:endParaRPr lang="es-CR" sz="3200" kern="1200" dirty="0"/>
        </a:p>
      </dsp:txBody>
      <dsp:txXfrm>
        <a:off x="48433" y="57761"/>
        <a:ext cx="10647334" cy="8952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1010633"/>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Coordinador de PA/Asistente PA/ Receptor Tienda</a:t>
          </a:r>
          <a:endParaRPr lang="es-CR" sz="3200" kern="1200" dirty="0"/>
        </a:p>
      </dsp:txBody>
      <dsp:txXfrm>
        <a:off x="49335" y="49335"/>
        <a:ext cx="7455772" cy="911963"/>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992160"/>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Supervisor de PA</a:t>
          </a:r>
          <a:endParaRPr lang="es-CR" sz="3200" kern="1200" dirty="0"/>
        </a:p>
      </dsp:txBody>
      <dsp:txXfrm>
        <a:off x="48433" y="48433"/>
        <a:ext cx="7457576" cy="89529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328"/>
          <a:ext cx="10744200" cy="992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Revisar la observación de correo electrónico</a:t>
          </a:r>
          <a:endParaRPr lang="es-CR" sz="3200" kern="1200" dirty="0"/>
        </a:p>
      </dsp:txBody>
      <dsp:txXfrm>
        <a:off x="48433" y="57761"/>
        <a:ext cx="10647334" cy="895294"/>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992160"/>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Coordinador de PA/Asistente PA</a:t>
          </a:r>
          <a:endParaRPr lang="es-CR" sz="3200" kern="1200" dirty="0"/>
        </a:p>
      </dsp:txBody>
      <dsp:txXfrm>
        <a:off x="48433" y="48433"/>
        <a:ext cx="7457576" cy="89529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328"/>
          <a:ext cx="10744200" cy="992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Corregir diferencia del documento</a:t>
          </a:r>
          <a:endParaRPr lang="es-CR" sz="3200" kern="1200" dirty="0"/>
        </a:p>
      </dsp:txBody>
      <dsp:txXfrm>
        <a:off x="48433" y="57761"/>
        <a:ext cx="10647334" cy="895294"/>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992160"/>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Coordinador de PA/Asistente PA</a:t>
          </a:r>
          <a:endParaRPr lang="es-CR" sz="3200" kern="1200" dirty="0"/>
        </a:p>
      </dsp:txBody>
      <dsp:txXfrm>
        <a:off x="48433" y="48433"/>
        <a:ext cx="7457576" cy="89529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328"/>
          <a:ext cx="10744200" cy="992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Justificar diferencias en correo electrónico</a:t>
          </a:r>
          <a:endParaRPr lang="es-CR" sz="3200" kern="1200" dirty="0"/>
        </a:p>
      </dsp:txBody>
      <dsp:txXfrm>
        <a:off x="48433" y="57761"/>
        <a:ext cx="10647334" cy="895294"/>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992160"/>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Coordinador de PA/Asistente PA</a:t>
          </a:r>
          <a:endParaRPr lang="es-CR" sz="3200" kern="1200" dirty="0"/>
        </a:p>
      </dsp:txBody>
      <dsp:txXfrm>
        <a:off x="48433" y="48433"/>
        <a:ext cx="7457576" cy="895294"/>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1"/>
          <a:ext cx="10744200" cy="1010633"/>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Validar corrección o justificación de líneas del documento de conteo</a:t>
          </a:r>
          <a:endParaRPr lang="es-CR" sz="3200" kern="1200" dirty="0"/>
        </a:p>
      </dsp:txBody>
      <dsp:txXfrm>
        <a:off x="49335" y="49426"/>
        <a:ext cx="10645530" cy="911963"/>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992160"/>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Supervisor de PA</a:t>
          </a:r>
          <a:endParaRPr lang="es-CR" sz="3200" kern="1200" dirty="0"/>
        </a:p>
      </dsp:txBody>
      <dsp:txXfrm>
        <a:off x="48433" y="48433"/>
        <a:ext cx="7457576" cy="895294"/>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328"/>
          <a:ext cx="10744200" cy="992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Compensar documentos en STRM</a:t>
          </a:r>
          <a:endParaRPr lang="es-CR" sz="3200" kern="1200" dirty="0"/>
        </a:p>
      </dsp:txBody>
      <dsp:txXfrm>
        <a:off x="48433" y="57761"/>
        <a:ext cx="10647334" cy="8952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1"/>
          <a:ext cx="10744200" cy="1010633"/>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Seleccionar el número de almacén , tipo de almacén ,ubicación y referencia de conteo</a:t>
          </a:r>
          <a:endParaRPr lang="es-CR" sz="3200" kern="1200" dirty="0"/>
        </a:p>
      </dsp:txBody>
      <dsp:txXfrm>
        <a:off x="49335" y="49426"/>
        <a:ext cx="10645530" cy="911963"/>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992160"/>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Supervisor de PA</a:t>
          </a:r>
          <a:endParaRPr lang="es-CR" sz="3200" kern="1200" dirty="0"/>
        </a:p>
      </dsp:txBody>
      <dsp:txXfrm>
        <a:off x="48433" y="48433"/>
        <a:ext cx="7457576" cy="89529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328"/>
          <a:ext cx="10744200" cy="992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Compensar documentos en STRM</a:t>
          </a:r>
          <a:endParaRPr lang="es-CR" sz="3200" kern="1200" dirty="0"/>
        </a:p>
      </dsp:txBody>
      <dsp:txXfrm>
        <a:off x="48433" y="57761"/>
        <a:ext cx="10647334" cy="895294"/>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992160"/>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Supervisor de PA</a:t>
          </a:r>
          <a:endParaRPr lang="es-CR" sz="3200" kern="1200" dirty="0"/>
        </a:p>
      </dsp:txBody>
      <dsp:txXfrm>
        <a:off x="48433" y="48433"/>
        <a:ext cx="7457576" cy="895294"/>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328"/>
          <a:ext cx="10744200" cy="992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Compensar en ERP(MM)</a:t>
          </a:r>
          <a:endParaRPr lang="es-CR" sz="3200" kern="1200" dirty="0"/>
        </a:p>
      </dsp:txBody>
      <dsp:txXfrm>
        <a:off x="48433" y="57761"/>
        <a:ext cx="10647334" cy="895294"/>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992160"/>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Supervisor de PA</a:t>
          </a:r>
          <a:endParaRPr lang="es-CR" sz="3200" kern="1200" dirty="0"/>
        </a:p>
      </dsp:txBody>
      <dsp:txXfrm>
        <a:off x="48433" y="48433"/>
        <a:ext cx="7457576" cy="895294"/>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328"/>
          <a:ext cx="10744200" cy="992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Confirmar el registro de recuentos por correo electrónico.</a:t>
          </a:r>
          <a:endParaRPr lang="es-CR" sz="3200" kern="1200" dirty="0"/>
        </a:p>
      </dsp:txBody>
      <dsp:txXfrm>
        <a:off x="48433" y="57761"/>
        <a:ext cx="10647334" cy="895294"/>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992160"/>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Supervisor de PA</a:t>
          </a:r>
          <a:endParaRPr lang="es-CR" sz="3200" kern="1200" dirty="0"/>
        </a:p>
      </dsp:txBody>
      <dsp:txXfrm>
        <a:off x="48433" y="48433"/>
        <a:ext cx="7457576" cy="8952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1010633"/>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Coordinador de PA/Asistente PA/ Receptor Tienda</a:t>
          </a:r>
          <a:endParaRPr lang="es-CR" sz="3200" kern="1200" dirty="0"/>
        </a:p>
      </dsp:txBody>
      <dsp:txXfrm>
        <a:off x="49335" y="49335"/>
        <a:ext cx="7455772" cy="9119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1"/>
          <a:ext cx="10744200" cy="1010633"/>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Seleccionar el número de almacén , tipo de almacén ,ubicación y referencia de conteo</a:t>
          </a:r>
          <a:endParaRPr lang="es-CR" sz="3200" kern="1200" dirty="0"/>
        </a:p>
      </dsp:txBody>
      <dsp:txXfrm>
        <a:off x="49335" y="49426"/>
        <a:ext cx="10645530" cy="9119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BBE45-16B1-4772-8089-A3340C532BB4}">
      <dsp:nvSpPr>
        <dsp:cNvPr id="0" name=""/>
        <dsp:cNvSpPr/>
      </dsp:nvSpPr>
      <dsp:spPr>
        <a:xfrm>
          <a:off x="0" y="0"/>
          <a:ext cx="7554442" cy="1010633"/>
        </a:xfrm>
        <a:prstGeom prst="roundRect">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R</a:t>
          </a:r>
          <a:r>
            <a:rPr lang="es-CR" sz="3200" b="1" kern="1200" dirty="0"/>
            <a:t>ol:  Coordinador de PA/Asistente PA/ Receptor Tienda</a:t>
          </a:r>
          <a:endParaRPr lang="es-CR" sz="3200" kern="1200" dirty="0"/>
        </a:p>
      </dsp:txBody>
      <dsp:txXfrm>
        <a:off x="49335" y="49335"/>
        <a:ext cx="7455772" cy="9119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4899-7260-4EE5-9539-C104D5E11D8B}">
      <dsp:nvSpPr>
        <dsp:cNvPr id="0" name=""/>
        <dsp:cNvSpPr/>
      </dsp:nvSpPr>
      <dsp:spPr>
        <a:xfrm>
          <a:off x="0" y="9328"/>
          <a:ext cx="10744200" cy="992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R" sz="3200" b="1" kern="1200" dirty="0"/>
            <a:t>Activar conteo de inventario</a:t>
          </a:r>
          <a:endParaRPr lang="es-CR" sz="3200" kern="1200" dirty="0"/>
        </a:p>
      </dsp:txBody>
      <dsp:txXfrm>
        <a:off x="48433" y="57761"/>
        <a:ext cx="10647334" cy="89529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7681D8BC-5595-C6FC-5155-D77DB6E18C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R"/>
          </a:p>
        </p:txBody>
      </p:sp>
      <p:sp>
        <p:nvSpPr>
          <p:cNvPr id="3" name="Marcador de fecha 2">
            <a:extLst>
              <a:ext uri="{FF2B5EF4-FFF2-40B4-BE49-F238E27FC236}">
                <a16:creationId xmlns:a16="http://schemas.microsoft.com/office/drawing/2014/main" id="{778C14D4-B4D5-17D7-835A-F74AC398C9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ABF579-3C9B-43A3-A8F4-F573010EF4DC}" type="datetimeFigureOut">
              <a:rPr lang="es-CR" smtClean="0"/>
              <a:t>19/9/2024</a:t>
            </a:fld>
            <a:endParaRPr lang="es-CR"/>
          </a:p>
        </p:txBody>
      </p:sp>
      <p:sp>
        <p:nvSpPr>
          <p:cNvPr id="4" name="Marcador de pie de página 3">
            <a:extLst>
              <a:ext uri="{FF2B5EF4-FFF2-40B4-BE49-F238E27FC236}">
                <a16:creationId xmlns:a16="http://schemas.microsoft.com/office/drawing/2014/main" id="{36DFC934-D1F6-D73A-B4F2-E17490CFB16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R"/>
          </a:p>
        </p:txBody>
      </p:sp>
      <p:sp>
        <p:nvSpPr>
          <p:cNvPr id="5" name="Marcador de número de diapositiva 4">
            <a:extLst>
              <a:ext uri="{FF2B5EF4-FFF2-40B4-BE49-F238E27FC236}">
                <a16:creationId xmlns:a16="http://schemas.microsoft.com/office/drawing/2014/main" id="{A79629C7-B22A-38BF-D198-4C9D46A43D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103DF1-C65E-4A5B-BA4C-30330ED733B1}" type="slidenum">
              <a:rPr lang="es-CR" smtClean="0"/>
              <a:t>‹Nº›</a:t>
            </a:fld>
            <a:endParaRPr lang="es-CR"/>
          </a:p>
        </p:txBody>
      </p:sp>
    </p:spTree>
    <p:extLst>
      <p:ext uri="{BB962C8B-B14F-4D97-AF65-F5344CB8AC3E}">
        <p14:creationId xmlns:p14="http://schemas.microsoft.com/office/powerpoint/2010/main" val="354747501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1D1807-CF6C-4093-9A36-5C23E60961A3}" type="datetimeFigureOut">
              <a:rPr lang="es-CR" smtClean="0"/>
              <a:t>19/9/2024</a:t>
            </a:fld>
            <a:endParaRPr lang="es-C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F6A89F-8B8C-4A58-AB06-F7A332CE2221}" type="slidenum">
              <a:rPr lang="es-CR" smtClean="0"/>
              <a:t>‹Nº›</a:t>
            </a:fld>
            <a:endParaRPr lang="es-CR"/>
          </a:p>
        </p:txBody>
      </p:sp>
    </p:spTree>
    <p:extLst>
      <p:ext uri="{BB962C8B-B14F-4D97-AF65-F5344CB8AC3E}">
        <p14:creationId xmlns:p14="http://schemas.microsoft.com/office/powerpoint/2010/main" val="221241362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Tree>
    <p:extLst>
      <p:ext uri="{BB962C8B-B14F-4D97-AF65-F5344CB8AC3E}">
        <p14:creationId xmlns:p14="http://schemas.microsoft.com/office/powerpoint/2010/main" val="3073356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R" dirty="0"/>
              <a:t>Cómo cambiamos es una vista genérica y de alto nivel de toda el área, posteriormente detallaremos por bloques o flujos de transacciones/procesos. Pueden referirse a la matriz de impactos.</a:t>
            </a:r>
          </a:p>
          <a:p>
            <a:endParaRPr lang="es-CR" dirty="0"/>
          </a:p>
        </p:txBody>
      </p:sp>
    </p:spTree>
    <p:extLst>
      <p:ext uri="{BB962C8B-B14F-4D97-AF65-F5344CB8AC3E}">
        <p14:creationId xmlns:p14="http://schemas.microsoft.com/office/powerpoint/2010/main" val="13828091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dirty="0"/>
          </a:p>
        </p:txBody>
      </p:sp>
      <p:pic>
        <p:nvPicPr>
          <p:cNvPr id="7" name="Imagen 6">
            <a:extLst>
              <a:ext uri="{FF2B5EF4-FFF2-40B4-BE49-F238E27FC236}">
                <a16:creationId xmlns:a16="http://schemas.microsoft.com/office/drawing/2014/main" id="{0EA60CEB-0ECF-AA0D-18D1-0780E59B55D0}"/>
              </a:ext>
            </a:extLst>
          </p:cNvPr>
          <p:cNvPicPr>
            <a:picLocks noChangeAspect="1"/>
          </p:cNvPicPr>
          <p:nvPr userDrawn="1"/>
        </p:nvPicPr>
        <p:blipFill rotWithShape="1">
          <a:blip r:embed="rId2"/>
          <a:srcRect t="23109"/>
          <a:stretch/>
        </p:blipFill>
        <p:spPr>
          <a:xfrm>
            <a:off x="0" y="6126162"/>
            <a:ext cx="18288000" cy="416083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15925800" y="92075"/>
            <a:ext cx="2133600" cy="365125"/>
          </a:xfrm>
        </p:spPr>
        <p:txBody>
          <a:bodyPr/>
          <a:lstStyle/>
          <a:p>
            <a:fld id="{B6F15528-21DE-4FAA-801E-634DDDAF4B2B}" type="slidenum">
              <a:rPr lang="en-US" smtClean="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9639300"/>
            <a:ext cx="2133600" cy="365125"/>
          </a:xfrm>
        </p:spPr>
        <p:txBody>
          <a:bodyPr/>
          <a:lstStyle/>
          <a:p>
            <a:fld id="{B6F15528-21DE-4FAA-801E-634DDDAF4B2B}" type="slidenum">
              <a:rPr lang="en-US" smtClean="0"/>
              <a:pPr/>
              <a:t>‹Nº›</a:t>
            </a:fld>
            <a:endParaRPr lang="en-US" dirty="0"/>
          </a:p>
        </p:txBody>
      </p:sp>
      <p:pic>
        <p:nvPicPr>
          <p:cNvPr id="5" name="Imagen 4">
            <a:extLst>
              <a:ext uri="{FF2B5EF4-FFF2-40B4-BE49-F238E27FC236}">
                <a16:creationId xmlns:a16="http://schemas.microsoft.com/office/drawing/2014/main" id="{A8201428-8D9F-7CA1-EA73-216C0F005967}"/>
              </a:ext>
            </a:extLst>
          </p:cNvPr>
          <p:cNvPicPr>
            <a:picLocks noChangeAspect="1"/>
          </p:cNvPicPr>
          <p:nvPr userDrawn="1"/>
        </p:nvPicPr>
        <p:blipFill>
          <a:blip r:embed="rId2"/>
          <a:stretch>
            <a:fillRect/>
          </a:stretch>
        </p:blipFill>
        <p:spPr>
          <a:xfrm>
            <a:off x="6172200" y="9368399"/>
            <a:ext cx="2971800" cy="60586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1A78222-7102-B485-E433-B389C5E340AB}"/>
              </a:ext>
            </a:extLst>
          </p:cNvPr>
          <p:cNvSpPr>
            <a:spLocks noGrp="1"/>
          </p:cNvSpPr>
          <p:nvPr>
            <p:ph type="dt" sz="half" idx="10"/>
          </p:nvPr>
        </p:nvSpPr>
        <p:spPr/>
        <p:txBody>
          <a:bodyPr/>
          <a:lstStyle/>
          <a:p>
            <a:fld id="{F1C76777-ABDD-42A2-A66D-2E2E015BC882}" type="datetimeFigureOut">
              <a:rPr lang="es-CR" smtClean="0"/>
              <a:t>19/9/2024</a:t>
            </a:fld>
            <a:endParaRPr lang="es-CR"/>
          </a:p>
        </p:txBody>
      </p:sp>
      <p:sp>
        <p:nvSpPr>
          <p:cNvPr id="3" name="Marcador de pie de página 2">
            <a:extLst>
              <a:ext uri="{FF2B5EF4-FFF2-40B4-BE49-F238E27FC236}">
                <a16:creationId xmlns:a16="http://schemas.microsoft.com/office/drawing/2014/main" id="{CCDEE1D0-DADC-17DC-8B93-2ED100B7B903}"/>
              </a:ext>
            </a:extLst>
          </p:cNvPr>
          <p:cNvSpPr>
            <a:spLocks noGrp="1"/>
          </p:cNvSpPr>
          <p:nvPr>
            <p:ph type="ftr" sz="quarter" idx="11"/>
          </p:nvPr>
        </p:nvSpPr>
        <p:spPr/>
        <p:txBody>
          <a:bodyPr/>
          <a:lstStyle/>
          <a:p>
            <a:endParaRPr lang="es-CR"/>
          </a:p>
        </p:txBody>
      </p:sp>
      <p:sp>
        <p:nvSpPr>
          <p:cNvPr id="4" name="Marcador de número de diapositiva 3">
            <a:extLst>
              <a:ext uri="{FF2B5EF4-FFF2-40B4-BE49-F238E27FC236}">
                <a16:creationId xmlns:a16="http://schemas.microsoft.com/office/drawing/2014/main" id="{AC1D93CF-F34A-86A9-F25B-E408A315CA41}"/>
              </a:ext>
            </a:extLst>
          </p:cNvPr>
          <p:cNvSpPr>
            <a:spLocks noGrp="1"/>
          </p:cNvSpPr>
          <p:nvPr>
            <p:ph type="sldNum" sz="quarter" idx="12"/>
          </p:nvPr>
        </p:nvSpPr>
        <p:spPr/>
        <p:txBody>
          <a:bodyPr/>
          <a:lstStyle/>
          <a:p>
            <a:fld id="{0AA0E24B-2178-412A-863B-C345919D7F48}" type="slidenum">
              <a:rPr lang="es-CR" smtClean="0"/>
              <a:t>‹Nº›</a:t>
            </a:fld>
            <a:endParaRPr lang="es-CR"/>
          </a:p>
        </p:txBody>
      </p:sp>
    </p:spTree>
    <p:extLst>
      <p:ext uri="{BB962C8B-B14F-4D97-AF65-F5344CB8AC3E}">
        <p14:creationId xmlns:p14="http://schemas.microsoft.com/office/powerpoint/2010/main" val="49132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dirty="0"/>
          </a:p>
        </p:txBody>
      </p:sp>
      <p:pic>
        <p:nvPicPr>
          <p:cNvPr id="8" name="Imagen 7">
            <a:extLst>
              <a:ext uri="{FF2B5EF4-FFF2-40B4-BE49-F238E27FC236}">
                <a16:creationId xmlns:a16="http://schemas.microsoft.com/office/drawing/2014/main" id="{EB4BBE87-81D3-79BA-DC33-BFF7B4864F91}"/>
              </a:ext>
            </a:extLst>
          </p:cNvPr>
          <p:cNvPicPr>
            <a:picLocks noChangeAspect="1"/>
          </p:cNvPicPr>
          <p:nvPr userDrawn="1"/>
        </p:nvPicPr>
        <p:blipFill>
          <a:blip r:embed="rId10"/>
          <a:stretch>
            <a:fillRect/>
          </a:stretch>
        </p:blipFill>
        <p:spPr>
          <a:xfrm>
            <a:off x="17497" y="8378787"/>
            <a:ext cx="18253006" cy="1908213"/>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4" r:id="rId3"/>
    <p:sldLayoutId id="2147483661" r:id="rId4"/>
    <p:sldLayoutId id="2147483656" r:id="rId5"/>
    <p:sldLayoutId id="2147483657" r:id="rId6"/>
    <p:sldLayoutId id="2147483658" r:id="rId7"/>
    <p:sldLayoutId id="2147483659" r:id="rId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E84B39C-6BA7-2B38-9168-096E2DC3D68D}"/>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3" name="Marcador de texto 2">
            <a:extLst>
              <a:ext uri="{FF2B5EF4-FFF2-40B4-BE49-F238E27FC236}">
                <a16:creationId xmlns:a16="http://schemas.microsoft.com/office/drawing/2014/main" id="{E95A3A46-F593-2F2A-80B6-E1C4FD323437}"/>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a:extLst>
              <a:ext uri="{FF2B5EF4-FFF2-40B4-BE49-F238E27FC236}">
                <a16:creationId xmlns:a16="http://schemas.microsoft.com/office/drawing/2014/main" id="{659E744D-C57A-F55D-8C15-070FECDF88DF}"/>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82000"/>
                  </a:schemeClr>
                </a:solidFill>
              </a:defRPr>
            </a:lvl1pPr>
          </a:lstStyle>
          <a:p>
            <a:fld id="{F1C76777-ABDD-42A2-A66D-2E2E015BC882}" type="datetimeFigureOut">
              <a:rPr lang="es-CR" smtClean="0"/>
              <a:t>19/9/2024</a:t>
            </a:fld>
            <a:endParaRPr lang="es-CR"/>
          </a:p>
        </p:txBody>
      </p:sp>
      <p:sp>
        <p:nvSpPr>
          <p:cNvPr id="5" name="Marcador de pie de página 4">
            <a:extLst>
              <a:ext uri="{FF2B5EF4-FFF2-40B4-BE49-F238E27FC236}">
                <a16:creationId xmlns:a16="http://schemas.microsoft.com/office/drawing/2014/main" id="{64B19921-B435-D39A-76C9-4B34755D6BB5}"/>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82000"/>
                  </a:schemeClr>
                </a:solidFill>
              </a:defRPr>
            </a:lvl1pPr>
          </a:lstStyle>
          <a:p>
            <a:endParaRPr lang="es-CR"/>
          </a:p>
        </p:txBody>
      </p:sp>
      <p:sp>
        <p:nvSpPr>
          <p:cNvPr id="6" name="Marcador de número de diapositiva 5">
            <a:extLst>
              <a:ext uri="{FF2B5EF4-FFF2-40B4-BE49-F238E27FC236}">
                <a16:creationId xmlns:a16="http://schemas.microsoft.com/office/drawing/2014/main" id="{F26B23C5-7E94-451D-1A99-FBB8D8117DFB}"/>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82000"/>
                  </a:schemeClr>
                </a:solidFill>
              </a:defRPr>
            </a:lvl1pPr>
          </a:lstStyle>
          <a:p>
            <a:fld id="{0AA0E24B-2178-412A-863B-C345919D7F48}" type="slidenum">
              <a:rPr lang="es-CR" smtClean="0"/>
              <a:t>‹Nº›</a:t>
            </a:fld>
            <a:endParaRPr lang="es-CR"/>
          </a:p>
        </p:txBody>
      </p:sp>
    </p:spTree>
    <p:extLst>
      <p:ext uri="{BB962C8B-B14F-4D97-AF65-F5344CB8AC3E}">
        <p14:creationId xmlns:p14="http://schemas.microsoft.com/office/powerpoint/2010/main" val="3204508096"/>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38.jpg"/><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37.jpg"/><Relationship Id="rId2" Type="http://schemas.openxmlformats.org/officeDocument/2006/relationships/diagramData" Target="../diagrams/data3.xml"/><Relationship Id="rId16" Type="http://schemas.openxmlformats.org/officeDocument/2006/relationships/image" Target="../media/image40.jpg"/><Relationship Id="rId1" Type="http://schemas.openxmlformats.org/officeDocument/2006/relationships/slideLayout" Target="../slideLayouts/slideLayout3.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image" Target="../media/image39.png"/><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hyperlink" Target="https://pequenomundo-my.sharepoint.com/:v:/p/jsolano/EQdDnT9ml2hLgAT3ArWr2Q0BvbNazsq4cB1tjE81RNKWHw" TargetMode="Externa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image" Target="../media/image42.png"/><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41.jpg"/><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44.jpg"/><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43.png"/><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image" Target="../media/image46.jpg"/><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45.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5" Type="http://schemas.openxmlformats.org/officeDocument/2006/relationships/image" Target="../media/image39.png"/><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 Id="rId14" Type="http://schemas.openxmlformats.org/officeDocument/2006/relationships/hyperlink" Target="https://pequenomundo-my.sharepoint.com/:v:/p/jsolano/Ee58AMqwhLVBlYQ9tU4F7NIBKnmCBZnOV4tKVh5ZomiK_g" TargetMode="Externa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12.xml"/><Relationship Id="rId13" Type="http://schemas.openxmlformats.org/officeDocument/2006/relationships/image" Target="../media/image48.jpg"/><Relationship Id="rId3" Type="http://schemas.openxmlformats.org/officeDocument/2006/relationships/diagramLayout" Target="../diagrams/layout11.xml"/><Relationship Id="rId7" Type="http://schemas.openxmlformats.org/officeDocument/2006/relationships/diagramData" Target="../diagrams/data12.xml"/><Relationship Id="rId12" Type="http://schemas.openxmlformats.org/officeDocument/2006/relationships/image" Target="../media/image47.jpg"/><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14.xml"/><Relationship Id="rId13" Type="http://schemas.openxmlformats.org/officeDocument/2006/relationships/hyperlink" Target="https://pequenomundo-my.sharepoint.com/:v:/p/jsolano/ERVrp-xi76hGkhzPdQGr1HMBdA5R17t3h4IHdahF9-0Leg" TargetMode="External"/><Relationship Id="rId3" Type="http://schemas.openxmlformats.org/officeDocument/2006/relationships/diagramLayout" Target="../diagrams/layout13.xml"/><Relationship Id="rId7" Type="http://schemas.openxmlformats.org/officeDocument/2006/relationships/diagramData" Target="../diagrams/data14.xml"/><Relationship Id="rId12" Type="http://schemas.openxmlformats.org/officeDocument/2006/relationships/image" Target="../media/image49.png"/><Relationship Id="rId2" Type="http://schemas.openxmlformats.org/officeDocument/2006/relationships/diagramData" Target="../diagrams/data13.xml"/><Relationship Id="rId16" Type="http://schemas.openxmlformats.org/officeDocument/2006/relationships/image" Target="../media/image51.png"/><Relationship Id="rId1" Type="http://schemas.openxmlformats.org/officeDocument/2006/relationships/slideLayout" Target="../slideLayouts/slideLayout3.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5" Type="http://schemas.openxmlformats.org/officeDocument/2006/relationships/image" Target="../media/image50.png"/><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 Id="rId1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16.xml"/><Relationship Id="rId13" Type="http://schemas.openxmlformats.org/officeDocument/2006/relationships/image" Target="../media/image53.jpg"/><Relationship Id="rId3" Type="http://schemas.openxmlformats.org/officeDocument/2006/relationships/diagramLayout" Target="../diagrams/layout15.xml"/><Relationship Id="rId7" Type="http://schemas.openxmlformats.org/officeDocument/2006/relationships/diagramData" Target="../diagrams/data16.xml"/><Relationship Id="rId12" Type="http://schemas.openxmlformats.org/officeDocument/2006/relationships/image" Target="../media/image52.jpg"/><Relationship Id="rId2" Type="http://schemas.openxmlformats.org/officeDocument/2006/relationships/diagramData" Target="../diagrams/data15.xml"/><Relationship Id="rId1" Type="http://schemas.openxmlformats.org/officeDocument/2006/relationships/slideLayout" Target="../slideLayouts/slideLayout3.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5" Type="http://schemas.openxmlformats.org/officeDocument/2006/relationships/image" Target="../media/image55.jpg"/><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 Id="rId14" Type="http://schemas.openxmlformats.org/officeDocument/2006/relationships/image" Target="../media/image54.jp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8.xml"/><Relationship Id="rId13" Type="http://schemas.openxmlformats.org/officeDocument/2006/relationships/hyperlink" Target="https://pequenomundo-my.sharepoint.com/personal/jsolano_pequenomundo_com/Documents/Videos%20de%20Accesos%20y%20comandos%20SAP/Inventario%20bodega%20Tienda/activar%20documento%20de%20inventario.mp4" TargetMode="External"/><Relationship Id="rId3" Type="http://schemas.openxmlformats.org/officeDocument/2006/relationships/diagramLayout" Target="../diagrams/layout17.xml"/><Relationship Id="rId7" Type="http://schemas.openxmlformats.org/officeDocument/2006/relationships/diagramData" Target="../diagrams/data18.xml"/><Relationship Id="rId12" Type="http://schemas.openxmlformats.org/officeDocument/2006/relationships/image" Target="../media/image56.jpg"/><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5" Type="http://schemas.openxmlformats.org/officeDocument/2006/relationships/image" Target="../media/image57.jpg"/><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 Id="rId1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20.xml"/><Relationship Id="rId13" Type="http://schemas.openxmlformats.org/officeDocument/2006/relationships/hyperlink" Target="https://pequenomundo-my.sharepoint.com/personal/jsolano_pequenomundo_com/Documents/Videos%20de%20Accesos%20y%20comandos%20SAP/Inventario%20bodega%20Tienda/Ejecucion%20de%20conteo%20de%20la%20RF.mp4" TargetMode="External"/><Relationship Id="rId3" Type="http://schemas.openxmlformats.org/officeDocument/2006/relationships/diagramLayout" Target="../diagrams/layout19.xml"/><Relationship Id="rId7" Type="http://schemas.openxmlformats.org/officeDocument/2006/relationships/diagramData" Target="../diagrams/data20.xml"/><Relationship Id="rId12" Type="http://schemas.openxmlformats.org/officeDocument/2006/relationships/image" Target="../media/image58.jpg"/><Relationship Id="rId17" Type="http://schemas.openxmlformats.org/officeDocument/2006/relationships/image" Target="../media/image61.jpg"/><Relationship Id="rId2" Type="http://schemas.openxmlformats.org/officeDocument/2006/relationships/diagramData" Target="../diagrams/data19.xml"/><Relationship Id="rId16" Type="http://schemas.openxmlformats.org/officeDocument/2006/relationships/image" Target="../media/image60.jpg"/><Relationship Id="rId1" Type="http://schemas.openxmlformats.org/officeDocument/2006/relationships/slideLayout" Target="../slideLayouts/slideLayout3.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5" Type="http://schemas.openxmlformats.org/officeDocument/2006/relationships/image" Target="../media/image59.jpg"/><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 Id="rId14" Type="http://schemas.openxmlformats.org/officeDocument/2006/relationships/image" Target="../media/image39.png"/></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22.xml"/><Relationship Id="rId13" Type="http://schemas.openxmlformats.org/officeDocument/2006/relationships/image" Target="../media/image63.jpg"/><Relationship Id="rId3" Type="http://schemas.openxmlformats.org/officeDocument/2006/relationships/diagramLayout" Target="../diagrams/layout21.xml"/><Relationship Id="rId7" Type="http://schemas.openxmlformats.org/officeDocument/2006/relationships/diagramData" Target="../diagrams/data22.xml"/><Relationship Id="rId12" Type="http://schemas.openxmlformats.org/officeDocument/2006/relationships/image" Target="../media/image62.jpg"/><Relationship Id="rId2" Type="http://schemas.openxmlformats.org/officeDocument/2006/relationships/diagramData" Target="../diagrams/data21.xml"/><Relationship Id="rId1" Type="http://schemas.openxmlformats.org/officeDocument/2006/relationships/slideLayout" Target="../slideLayouts/slideLayout3.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 Id="rId14" Type="http://schemas.openxmlformats.org/officeDocument/2006/relationships/image" Target="../media/image64.jpg"/></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24.xml"/><Relationship Id="rId13" Type="http://schemas.openxmlformats.org/officeDocument/2006/relationships/image" Target="../media/image66.jpg"/><Relationship Id="rId18" Type="http://schemas.openxmlformats.org/officeDocument/2006/relationships/image" Target="../media/image71.png"/><Relationship Id="rId3" Type="http://schemas.openxmlformats.org/officeDocument/2006/relationships/diagramLayout" Target="../diagrams/layout23.xml"/><Relationship Id="rId7" Type="http://schemas.openxmlformats.org/officeDocument/2006/relationships/diagramData" Target="../diagrams/data24.xml"/><Relationship Id="rId12" Type="http://schemas.openxmlformats.org/officeDocument/2006/relationships/image" Target="../media/image65.jpg"/><Relationship Id="rId17" Type="http://schemas.openxmlformats.org/officeDocument/2006/relationships/image" Target="../media/image70.png"/><Relationship Id="rId2" Type="http://schemas.openxmlformats.org/officeDocument/2006/relationships/diagramData" Target="../diagrams/data23.xml"/><Relationship Id="rId16" Type="http://schemas.openxmlformats.org/officeDocument/2006/relationships/image" Target="../media/image69.png"/><Relationship Id="rId1" Type="http://schemas.openxmlformats.org/officeDocument/2006/relationships/slideLayout" Target="../slideLayouts/slideLayout3.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5" Type="http://schemas.openxmlformats.org/officeDocument/2006/relationships/image" Target="../media/image68.jpg"/><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 Id="rId14" Type="http://schemas.openxmlformats.org/officeDocument/2006/relationships/image" Target="../media/image67.jpg"/></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26.xml"/><Relationship Id="rId13" Type="http://schemas.openxmlformats.org/officeDocument/2006/relationships/image" Target="../media/image73.jpg"/><Relationship Id="rId3" Type="http://schemas.openxmlformats.org/officeDocument/2006/relationships/diagramLayout" Target="../diagrams/layout25.xml"/><Relationship Id="rId7" Type="http://schemas.openxmlformats.org/officeDocument/2006/relationships/diagramData" Target="../diagrams/data26.xml"/><Relationship Id="rId12" Type="http://schemas.openxmlformats.org/officeDocument/2006/relationships/image" Target="../media/image72.jpg"/><Relationship Id="rId2" Type="http://schemas.openxmlformats.org/officeDocument/2006/relationships/diagramData" Target="../diagrams/data25.xml"/><Relationship Id="rId16" Type="http://schemas.openxmlformats.org/officeDocument/2006/relationships/image" Target="../media/image74.jpg"/><Relationship Id="rId1" Type="http://schemas.openxmlformats.org/officeDocument/2006/relationships/slideLayout" Target="../slideLayouts/slideLayout3.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5" Type="http://schemas.openxmlformats.org/officeDocument/2006/relationships/image" Target="../media/image39.png"/><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 Id="rId14" Type="http://schemas.openxmlformats.org/officeDocument/2006/relationships/hyperlink" Target="https://pequenomundo-my.sharepoint.com/:v:/p/jsolano/EeNisObQT_NIjOPTEsShUJgBMXmf7nlUwKfhgOjtHHggnQ" TargetMode="Externa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8.xml"/><Relationship Id="rId13" Type="http://schemas.openxmlformats.org/officeDocument/2006/relationships/image" Target="../media/image76.jpg"/><Relationship Id="rId3" Type="http://schemas.openxmlformats.org/officeDocument/2006/relationships/diagramLayout" Target="../diagrams/layout27.xml"/><Relationship Id="rId7" Type="http://schemas.openxmlformats.org/officeDocument/2006/relationships/diagramData" Target="../diagrams/data28.xml"/><Relationship Id="rId12" Type="http://schemas.openxmlformats.org/officeDocument/2006/relationships/image" Target="../media/image75.jpg"/><Relationship Id="rId2" Type="http://schemas.openxmlformats.org/officeDocument/2006/relationships/diagramData" Target="../diagrams/data27.xml"/><Relationship Id="rId1" Type="http://schemas.openxmlformats.org/officeDocument/2006/relationships/slideLayout" Target="../slideLayouts/slideLayout3.xml"/><Relationship Id="rId6" Type="http://schemas.microsoft.com/office/2007/relationships/diagramDrawing" Target="../diagrams/drawing27.xml"/><Relationship Id="rId11" Type="http://schemas.microsoft.com/office/2007/relationships/diagramDrawing" Target="../diagrams/drawing28.xml"/><Relationship Id="rId5" Type="http://schemas.openxmlformats.org/officeDocument/2006/relationships/diagramColors" Target="../diagrams/colors27.xml"/><Relationship Id="rId15" Type="http://schemas.openxmlformats.org/officeDocument/2006/relationships/image" Target="../media/image78.jpg"/><Relationship Id="rId10" Type="http://schemas.openxmlformats.org/officeDocument/2006/relationships/diagramColors" Target="../diagrams/colors28.xml"/><Relationship Id="rId4" Type="http://schemas.openxmlformats.org/officeDocument/2006/relationships/diagramQuickStyle" Target="../diagrams/quickStyle27.xml"/><Relationship Id="rId9" Type="http://schemas.openxmlformats.org/officeDocument/2006/relationships/diagramQuickStyle" Target="../diagrams/quickStyle28.xml"/><Relationship Id="rId14" Type="http://schemas.openxmlformats.org/officeDocument/2006/relationships/image" Target="../media/image77.jpg"/></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30.xml"/><Relationship Id="rId13" Type="http://schemas.openxmlformats.org/officeDocument/2006/relationships/image" Target="../media/image80.jpg"/><Relationship Id="rId3" Type="http://schemas.openxmlformats.org/officeDocument/2006/relationships/diagramLayout" Target="../diagrams/layout29.xml"/><Relationship Id="rId7" Type="http://schemas.openxmlformats.org/officeDocument/2006/relationships/diagramData" Target="../diagrams/data30.xml"/><Relationship Id="rId12" Type="http://schemas.openxmlformats.org/officeDocument/2006/relationships/image" Target="../media/image79.jpg"/><Relationship Id="rId17" Type="http://schemas.openxmlformats.org/officeDocument/2006/relationships/image" Target="../media/image39.png"/><Relationship Id="rId2" Type="http://schemas.openxmlformats.org/officeDocument/2006/relationships/diagramData" Target="../diagrams/data29.xml"/><Relationship Id="rId16" Type="http://schemas.openxmlformats.org/officeDocument/2006/relationships/hyperlink" Target="https://pequenomundo-my.sharepoint.com/personal/jsolano_pequenomundo_com/Documents/Videos%20de%20Accesos%20y%20comandos%20SAP/Inventario%20bodega%20Tienda/ejecutar%20recuento.mp4" TargetMode="External"/><Relationship Id="rId1" Type="http://schemas.openxmlformats.org/officeDocument/2006/relationships/slideLayout" Target="../slideLayouts/slideLayout3.xml"/><Relationship Id="rId6" Type="http://schemas.microsoft.com/office/2007/relationships/diagramDrawing" Target="../diagrams/drawing29.xml"/><Relationship Id="rId11" Type="http://schemas.microsoft.com/office/2007/relationships/diagramDrawing" Target="../diagrams/drawing30.xml"/><Relationship Id="rId5" Type="http://schemas.openxmlformats.org/officeDocument/2006/relationships/diagramColors" Target="../diagrams/colors29.xml"/><Relationship Id="rId15" Type="http://schemas.openxmlformats.org/officeDocument/2006/relationships/image" Target="../media/image82.jpg"/><Relationship Id="rId10" Type="http://schemas.openxmlformats.org/officeDocument/2006/relationships/diagramColors" Target="../diagrams/colors30.xml"/><Relationship Id="rId4" Type="http://schemas.openxmlformats.org/officeDocument/2006/relationships/diagramQuickStyle" Target="../diagrams/quickStyle29.xml"/><Relationship Id="rId9" Type="http://schemas.openxmlformats.org/officeDocument/2006/relationships/diagramQuickStyle" Target="../diagrams/quickStyle30.xml"/><Relationship Id="rId14" Type="http://schemas.openxmlformats.org/officeDocument/2006/relationships/image" Target="../media/image81.jpg"/></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32.xml"/><Relationship Id="rId3" Type="http://schemas.openxmlformats.org/officeDocument/2006/relationships/diagramLayout" Target="../diagrams/layout31.xml"/><Relationship Id="rId7" Type="http://schemas.openxmlformats.org/officeDocument/2006/relationships/diagramData" Target="../diagrams/data32.xml"/><Relationship Id="rId12" Type="http://schemas.openxmlformats.org/officeDocument/2006/relationships/image" Target="../media/image83.png"/><Relationship Id="rId2" Type="http://schemas.openxmlformats.org/officeDocument/2006/relationships/diagramData" Target="../diagrams/data31.xml"/><Relationship Id="rId1" Type="http://schemas.openxmlformats.org/officeDocument/2006/relationships/slideLayout" Target="../slideLayouts/slideLayout3.xml"/><Relationship Id="rId6" Type="http://schemas.microsoft.com/office/2007/relationships/diagramDrawing" Target="../diagrams/drawing31.xml"/><Relationship Id="rId11" Type="http://schemas.microsoft.com/office/2007/relationships/diagramDrawing" Target="../diagrams/drawing32.xml"/><Relationship Id="rId5" Type="http://schemas.openxmlformats.org/officeDocument/2006/relationships/diagramColors" Target="../diagrams/colors31.xml"/><Relationship Id="rId10" Type="http://schemas.openxmlformats.org/officeDocument/2006/relationships/diagramColors" Target="../diagrams/colors32.xml"/><Relationship Id="rId4" Type="http://schemas.openxmlformats.org/officeDocument/2006/relationships/diagramQuickStyle" Target="../diagrams/quickStyle31.xml"/><Relationship Id="rId9" Type="http://schemas.openxmlformats.org/officeDocument/2006/relationships/diagramQuickStyle" Target="../diagrams/quickStyle32.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34.xml"/><Relationship Id="rId13" Type="http://schemas.openxmlformats.org/officeDocument/2006/relationships/image" Target="../media/image85.png"/><Relationship Id="rId3" Type="http://schemas.openxmlformats.org/officeDocument/2006/relationships/diagramLayout" Target="../diagrams/layout33.xml"/><Relationship Id="rId7" Type="http://schemas.openxmlformats.org/officeDocument/2006/relationships/diagramData" Target="../diagrams/data34.xml"/><Relationship Id="rId12" Type="http://schemas.openxmlformats.org/officeDocument/2006/relationships/image" Target="../media/image84.png"/><Relationship Id="rId2" Type="http://schemas.openxmlformats.org/officeDocument/2006/relationships/diagramData" Target="../diagrams/data33.xml"/><Relationship Id="rId16" Type="http://schemas.openxmlformats.org/officeDocument/2006/relationships/image" Target="../media/image39.png"/><Relationship Id="rId1" Type="http://schemas.openxmlformats.org/officeDocument/2006/relationships/slideLayout" Target="../slideLayouts/slideLayout3.xml"/><Relationship Id="rId6" Type="http://schemas.microsoft.com/office/2007/relationships/diagramDrawing" Target="../diagrams/drawing33.xml"/><Relationship Id="rId11" Type="http://schemas.microsoft.com/office/2007/relationships/diagramDrawing" Target="../diagrams/drawing34.xml"/><Relationship Id="rId5" Type="http://schemas.openxmlformats.org/officeDocument/2006/relationships/diagramColors" Target="../diagrams/colors33.xml"/><Relationship Id="rId15" Type="http://schemas.openxmlformats.org/officeDocument/2006/relationships/hyperlink" Target="https://pequenomundo-my.sharepoint.com/:v:/p/jsolano/ERVrp-xi76hGkhzPdQGr1HMBdA5R17t3h4IHdahF9-0Leg" TargetMode="External"/><Relationship Id="rId10" Type="http://schemas.openxmlformats.org/officeDocument/2006/relationships/diagramColors" Target="../diagrams/colors34.xml"/><Relationship Id="rId4" Type="http://schemas.openxmlformats.org/officeDocument/2006/relationships/diagramQuickStyle" Target="../diagrams/quickStyle33.xml"/><Relationship Id="rId9" Type="http://schemas.openxmlformats.org/officeDocument/2006/relationships/diagramQuickStyle" Target="../diagrams/quickStyle34.xml"/><Relationship Id="rId14" Type="http://schemas.openxmlformats.org/officeDocument/2006/relationships/image" Target="../media/image86.png"/></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36.xml"/><Relationship Id="rId3" Type="http://schemas.openxmlformats.org/officeDocument/2006/relationships/diagramLayout" Target="../diagrams/layout35.xml"/><Relationship Id="rId7" Type="http://schemas.openxmlformats.org/officeDocument/2006/relationships/diagramData" Target="../diagrams/data36.xml"/><Relationship Id="rId12" Type="http://schemas.openxmlformats.org/officeDocument/2006/relationships/image" Target="../media/image87.png"/><Relationship Id="rId2" Type="http://schemas.openxmlformats.org/officeDocument/2006/relationships/diagramData" Target="../diagrams/data35.xml"/><Relationship Id="rId1" Type="http://schemas.openxmlformats.org/officeDocument/2006/relationships/slideLayout" Target="../slideLayouts/slideLayout3.xml"/><Relationship Id="rId6" Type="http://schemas.microsoft.com/office/2007/relationships/diagramDrawing" Target="../diagrams/drawing35.xml"/><Relationship Id="rId11" Type="http://schemas.microsoft.com/office/2007/relationships/diagramDrawing" Target="../diagrams/drawing36.xml"/><Relationship Id="rId5" Type="http://schemas.openxmlformats.org/officeDocument/2006/relationships/diagramColors" Target="../diagrams/colors35.xml"/><Relationship Id="rId10" Type="http://schemas.openxmlformats.org/officeDocument/2006/relationships/diagramColors" Target="../diagrams/colors36.xml"/><Relationship Id="rId4" Type="http://schemas.openxmlformats.org/officeDocument/2006/relationships/diagramQuickStyle" Target="../diagrams/quickStyle35.xml"/><Relationship Id="rId9" Type="http://schemas.openxmlformats.org/officeDocument/2006/relationships/diagramQuickStyle" Target="../diagrams/quickStyle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38.xml"/><Relationship Id="rId13" Type="http://schemas.openxmlformats.org/officeDocument/2006/relationships/image" Target="../media/image73.jpg"/><Relationship Id="rId3" Type="http://schemas.openxmlformats.org/officeDocument/2006/relationships/diagramLayout" Target="../diagrams/layout37.xml"/><Relationship Id="rId7" Type="http://schemas.openxmlformats.org/officeDocument/2006/relationships/diagramData" Target="../diagrams/data38.xml"/><Relationship Id="rId12" Type="http://schemas.openxmlformats.org/officeDocument/2006/relationships/image" Target="../media/image72.jpg"/><Relationship Id="rId2" Type="http://schemas.openxmlformats.org/officeDocument/2006/relationships/diagramData" Target="../diagrams/data37.xml"/><Relationship Id="rId16" Type="http://schemas.openxmlformats.org/officeDocument/2006/relationships/image" Target="../media/image84.png"/><Relationship Id="rId1" Type="http://schemas.openxmlformats.org/officeDocument/2006/relationships/slideLayout" Target="../slideLayouts/slideLayout3.xml"/><Relationship Id="rId6" Type="http://schemas.microsoft.com/office/2007/relationships/diagramDrawing" Target="../diagrams/drawing37.xml"/><Relationship Id="rId11" Type="http://schemas.microsoft.com/office/2007/relationships/diagramDrawing" Target="../diagrams/drawing38.xml"/><Relationship Id="rId5" Type="http://schemas.openxmlformats.org/officeDocument/2006/relationships/diagramColors" Target="../diagrams/colors37.xml"/><Relationship Id="rId15" Type="http://schemas.openxmlformats.org/officeDocument/2006/relationships/image" Target="../media/image39.png"/><Relationship Id="rId10" Type="http://schemas.openxmlformats.org/officeDocument/2006/relationships/diagramColors" Target="../diagrams/colors38.xml"/><Relationship Id="rId4" Type="http://schemas.openxmlformats.org/officeDocument/2006/relationships/diagramQuickStyle" Target="../diagrams/quickStyle37.xml"/><Relationship Id="rId9" Type="http://schemas.openxmlformats.org/officeDocument/2006/relationships/diagramQuickStyle" Target="../diagrams/quickStyle38.xml"/><Relationship Id="rId14" Type="http://schemas.openxmlformats.org/officeDocument/2006/relationships/hyperlink" Target="https://pequenomundo-my.sharepoint.com/:v:/p/jsolano/ERVrp-xi76hGkhzPdQGr1HMBdA5R17t3h4IHdahF9-0Leg" TargetMode="Externa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40.xml"/><Relationship Id="rId3" Type="http://schemas.openxmlformats.org/officeDocument/2006/relationships/diagramLayout" Target="../diagrams/layout39.xml"/><Relationship Id="rId7" Type="http://schemas.openxmlformats.org/officeDocument/2006/relationships/diagramData" Target="../diagrams/data40.xml"/><Relationship Id="rId12" Type="http://schemas.openxmlformats.org/officeDocument/2006/relationships/image" Target="../media/image88.png"/><Relationship Id="rId2" Type="http://schemas.openxmlformats.org/officeDocument/2006/relationships/diagramData" Target="../diagrams/data39.xml"/><Relationship Id="rId1" Type="http://schemas.openxmlformats.org/officeDocument/2006/relationships/slideLayout" Target="../slideLayouts/slideLayout3.xml"/><Relationship Id="rId6" Type="http://schemas.microsoft.com/office/2007/relationships/diagramDrawing" Target="../diagrams/drawing39.xml"/><Relationship Id="rId11" Type="http://schemas.microsoft.com/office/2007/relationships/diagramDrawing" Target="../diagrams/drawing40.xml"/><Relationship Id="rId5" Type="http://schemas.openxmlformats.org/officeDocument/2006/relationships/diagramColors" Target="../diagrams/colors39.xml"/><Relationship Id="rId10" Type="http://schemas.openxmlformats.org/officeDocument/2006/relationships/diagramColors" Target="../diagrams/colors40.xml"/><Relationship Id="rId4" Type="http://schemas.openxmlformats.org/officeDocument/2006/relationships/diagramQuickStyle" Target="../diagrams/quickStyle39.xml"/><Relationship Id="rId9" Type="http://schemas.openxmlformats.org/officeDocument/2006/relationships/diagramQuickStyle" Target="../diagrams/quickStyle40.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42.xml"/><Relationship Id="rId3" Type="http://schemas.openxmlformats.org/officeDocument/2006/relationships/diagramLayout" Target="../diagrams/layout41.xml"/><Relationship Id="rId7" Type="http://schemas.openxmlformats.org/officeDocument/2006/relationships/diagramData" Target="../diagrams/data42.xml"/><Relationship Id="rId12" Type="http://schemas.openxmlformats.org/officeDocument/2006/relationships/image" Target="../media/image89.png"/><Relationship Id="rId2" Type="http://schemas.openxmlformats.org/officeDocument/2006/relationships/diagramData" Target="../diagrams/data41.xml"/><Relationship Id="rId1" Type="http://schemas.openxmlformats.org/officeDocument/2006/relationships/slideLayout" Target="../slideLayouts/slideLayout3.xml"/><Relationship Id="rId6" Type="http://schemas.microsoft.com/office/2007/relationships/diagramDrawing" Target="../diagrams/drawing41.xml"/><Relationship Id="rId11" Type="http://schemas.microsoft.com/office/2007/relationships/diagramDrawing" Target="../diagrams/drawing42.xml"/><Relationship Id="rId5" Type="http://schemas.openxmlformats.org/officeDocument/2006/relationships/diagramColors" Target="../diagrams/colors41.xml"/><Relationship Id="rId10" Type="http://schemas.openxmlformats.org/officeDocument/2006/relationships/diagramColors" Target="../diagrams/colors42.xml"/><Relationship Id="rId4" Type="http://schemas.openxmlformats.org/officeDocument/2006/relationships/diagramQuickStyle" Target="../diagrams/quickStyle41.xml"/><Relationship Id="rId9" Type="http://schemas.openxmlformats.org/officeDocument/2006/relationships/diagramQuickStyle" Target="../diagrams/quickStyle42.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44.xml"/><Relationship Id="rId3" Type="http://schemas.openxmlformats.org/officeDocument/2006/relationships/diagramLayout" Target="../diagrams/layout43.xml"/><Relationship Id="rId7" Type="http://schemas.openxmlformats.org/officeDocument/2006/relationships/diagramData" Target="../diagrams/data44.xml"/><Relationship Id="rId12" Type="http://schemas.openxmlformats.org/officeDocument/2006/relationships/image" Target="../media/image90.png"/><Relationship Id="rId2" Type="http://schemas.openxmlformats.org/officeDocument/2006/relationships/diagramData" Target="../diagrams/data43.xml"/><Relationship Id="rId1" Type="http://schemas.openxmlformats.org/officeDocument/2006/relationships/slideLayout" Target="../slideLayouts/slideLayout3.xml"/><Relationship Id="rId6" Type="http://schemas.microsoft.com/office/2007/relationships/diagramDrawing" Target="../diagrams/drawing43.xml"/><Relationship Id="rId11" Type="http://schemas.microsoft.com/office/2007/relationships/diagramDrawing" Target="../diagrams/drawing44.xml"/><Relationship Id="rId5" Type="http://schemas.openxmlformats.org/officeDocument/2006/relationships/diagramColors" Target="../diagrams/colors43.xml"/><Relationship Id="rId10" Type="http://schemas.openxmlformats.org/officeDocument/2006/relationships/diagramColors" Target="../diagrams/colors44.xml"/><Relationship Id="rId4" Type="http://schemas.openxmlformats.org/officeDocument/2006/relationships/diagramQuickStyle" Target="../diagrams/quickStyle43.xml"/><Relationship Id="rId9" Type="http://schemas.openxmlformats.org/officeDocument/2006/relationships/diagramQuickStyle" Target="../diagrams/quickStyle44.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46.xml"/><Relationship Id="rId3" Type="http://schemas.openxmlformats.org/officeDocument/2006/relationships/diagramLayout" Target="../diagrams/layout45.xml"/><Relationship Id="rId7" Type="http://schemas.openxmlformats.org/officeDocument/2006/relationships/diagramData" Target="../diagrams/data46.xml"/><Relationship Id="rId12" Type="http://schemas.openxmlformats.org/officeDocument/2006/relationships/image" Target="../media/image91.png"/><Relationship Id="rId2" Type="http://schemas.openxmlformats.org/officeDocument/2006/relationships/diagramData" Target="../diagrams/data45.xml"/><Relationship Id="rId1" Type="http://schemas.openxmlformats.org/officeDocument/2006/relationships/slideLayout" Target="../slideLayouts/slideLayout3.xml"/><Relationship Id="rId6" Type="http://schemas.microsoft.com/office/2007/relationships/diagramDrawing" Target="../diagrams/drawing45.xml"/><Relationship Id="rId11" Type="http://schemas.microsoft.com/office/2007/relationships/diagramDrawing" Target="../diagrams/drawing46.xml"/><Relationship Id="rId5" Type="http://schemas.openxmlformats.org/officeDocument/2006/relationships/diagramColors" Target="../diagrams/colors45.xml"/><Relationship Id="rId10" Type="http://schemas.openxmlformats.org/officeDocument/2006/relationships/diagramColors" Target="../diagrams/colors46.xml"/><Relationship Id="rId4" Type="http://schemas.openxmlformats.org/officeDocument/2006/relationships/diagramQuickStyle" Target="../diagrams/quickStyle45.xml"/><Relationship Id="rId9" Type="http://schemas.openxmlformats.org/officeDocument/2006/relationships/diagramQuickStyle" Target="../diagrams/quickStyle46.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48.xml"/><Relationship Id="rId3" Type="http://schemas.openxmlformats.org/officeDocument/2006/relationships/diagramLayout" Target="../diagrams/layout47.xml"/><Relationship Id="rId7" Type="http://schemas.openxmlformats.org/officeDocument/2006/relationships/diagramData" Target="../diagrams/data48.xml"/><Relationship Id="rId12" Type="http://schemas.openxmlformats.org/officeDocument/2006/relationships/image" Target="../media/image92.png"/><Relationship Id="rId2" Type="http://schemas.openxmlformats.org/officeDocument/2006/relationships/diagramData" Target="../diagrams/data47.xml"/><Relationship Id="rId1" Type="http://schemas.openxmlformats.org/officeDocument/2006/relationships/slideLayout" Target="../slideLayouts/slideLayout3.xml"/><Relationship Id="rId6" Type="http://schemas.microsoft.com/office/2007/relationships/diagramDrawing" Target="../diagrams/drawing47.xml"/><Relationship Id="rId11" Type="http://schemas.microsoft.com/office/2007/relationships/diagramDrawing" Target="../diagrams/drawing48.xml"/><Relationship Id="rId5" Type="http://schemas.openxmlformats.org/officeDocument/2006/relationships/diagramColors" Target="../diagrams/colors47.xml"/><Relationship Id="rId10" Type="http://schemas.openxmlformats.org/officeDocument/2006/relationships/diagramColors" Target="../diagrams/colors48.xml"/><Relationship Id="rId4" Type="http://schemas.openxmlformats.org/officeDocument/2006/relationships/diagramQuickStyle" Target="../diagrams/quickStyle47.xml"/><Relationship Id="rId9" Type="http://schemas.openxmlformats.org/officeDocument/2006/relationships/diagramQuickStyle" Target="../diagrams/quickStyle48.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50.xml"/><Relationship Id="rId13" Type="http://schemas.openxmlformats.org/officeDocument/2006/relationships/image" Target="../media/image94.png"/><Relationship Id="rId3" Type="http://schemas.openxmlformats.org/officeDocument/2006/relationships/diagramLayout" Target="../diagrams/layout49.xml"/><Relationship Id="rId7" Type="http://schemas.openxmlformats.org/officeDocument/2006/relationships/diagramData" Target="../diagrams/data50.xml"/><Relationship Id="rId12" Type="http://schemas.openxmlformats.org/officeDocument/2006/relationships/image" Target="../media/image93.png"/><Relationship Id="rId2" Type="http://schemas.openxmlformats.org/officeDocument/2006/relationships/diagramData" Target="../diagrams/data49.xml"/><Relationship Id="rId1" Type="http://schemas.openxmlformats.org/officeDocument/2006/relationships/slideLayout" Target="../slideLayouts/slideLayout3.xml"/><Relationship Id="rId6" Type="http://schemas.microsoft.com/office/2007/relationships/diagramDrawing" Target="../diagrams/drawing49.xml"/><Relationship Id="rId11" Type="http://schemas.microsoft.com/office/2007/relationships/diagramDrawing" Target="../diagrams/drawing50.xml"/><Relationship Id="rId5" Type="http://schemas.openxmlformats.org/officeDocument/2006/relationships/diagramColors" Target="../diagrams/colors49.xml"/><Relationship Id="rId15" Type="http://schemas.openxmlformats.org/officeDocument/2006/relationships/image" Target="../media/image39.png"/><Relationship Id="rId10" Type="http://schemas.openxmlformats.org/officeDocument/2006/relationships/diagramColors" Target="../diagrams/colors50.xml"/><Relationship Id="rId4" Type="http://schemas.openxmlformats.org/officeDocument/2006/relationships/diagramQuickStyle" Target="../diagrams/quickStyle49.xml"/><Relationship Id="rId9" Type="http://schemas.openxmlformats.org/officeDocument/2006/relationships/diagramQuickStyle" Target="../diagrams/quickStyle50.xml"/><Relationship Id="rId14" Type="http://schemas.openxmlformats.org/officeDocument/2006/relationships/hyperlink" Target="https://pequenomundo-my.sharepoint.com/:v:/p/jsolano/EQDbcUadL1BEna7mXNSwHF8BIcLTpU5Gd6H9B5w9owqxIw" TargetMode="External"/></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52.xml"/><Relationship Id="rId13" Type="http://schemas.openxmlformats.org/officeDocument/2006/relationships/image" Target="../media/image96.png"/><Relationship Id="rId3" Type="http://schemas.openxmlformats.org/officeDocument/2006/relationships/diagramLayout" Target="../diagrams/layout51.xml"/><Relationship Id="rId7" Type="http://schemas.openxmlformats.org/officeDocument/2006/relationships/diagramData" Target="../diagrams/data52.xml"/><Relationship Id="rId12" Type="http://schemas.openxmlformats.org/officeDocument/2006/relationships/image" Target="../media/image95.png"/><Relationship Id="rId2" Type="http://schemas.openxmlformats.org/officeDocument/2006/relationships/diagramData" Target="../diagrams/data51.xml"/><Relationship Id="rId1" Type="http://schemas.openxmlformats.org/officeDocument/2006/relationships/slideLayout" Target="../slideLayouts/slideLayout3.xml"/><Relationship Id="rId6" Type="http://schemas.microsoft.com/office/2007/relationships/diagramDrawing" Target="../diagrams/drawing51.xml"/><Relationship Id="rId11" Type="http://schemas.microsoft.com/office/2007/relationships/diagramDrawing" Target="../diagrams/drawing52.xml"/><Relationship Id="rId5" Type="http://schemas.openxmlformats.org/officeDocument/2006/relationships/diagramColors" Target="../diagrams/colors51.xml"/><Relationship Id="rId10" Type="http://schemas.openxmlformats.org/officeDocument/2006/relationships/diagramColors" Target="../diagrams/colors52.xml"/><Relationship Id="rId4" Type="http://schemas.openxmlformats.org/officeDocument/2006/relationships/diagramQuickStyle" Target="../diagrams/quickStyle51.xml"/><Relationship Id="rId9" Type="http://schemas.openxmlformats.org/officeDocument/2006/relationships/diagramQuickStyle" Target="../diagrams/quickStyle52.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54.xml"/><Relationship Id="rId13" Type="http://schemas.openxmlformats.org/officeDocument/2006/relationships/image" Target="../media/image98.png"/><Relationship Id="rId3" Type="http://schemas.openxmlformats.org/officeDocument/2006/relationships/diagramLayout" Target="../diagrams/layout53.xml"/><Relationship Id="rId7" Type="http://schemas.openxmlformats.org/officeDocument/2006/relationships/diagramData" Target="../diagrams/data54.xml"/><Relationship Id="rId12" Type="http://schemas.openxmlformats.org/officeDocument/2006/relationships/image" Target="../media/image97.png"/><Relationship Id="rId17" Type="http://schemas.openxmlformats.org/officeDocument/2006/relationships/image" Target="../media/image100.png"/><Relationship Id="rId2" Type="http://schemas.openxmlformats.org/officeDocument/2006/relationships/diagramData" Target="../diagrams/data53.xml"/><Relationship Id="rId16" Type="http://schemas.openxmlformats.org/officeDocument/2006/relationships/image" Target="../media/image99.png"/><Relationship Id="rId1" Type="http://schemas.openxmlformats.org/officeDocument/2006/relationships/slideLayout" Target="../slideLayouts/slideLayout3.xml"/><Relationship Id="rId6" Type="http://schemas.microsoft.com/office/2007/relationships/diagramDrawing" Target="../diagrams/drawing53.xml"/><Relationship Id="rId11" Type="http://schemas.microsoft.com/office/2007/relationships/diagramDrawing" Target="../diagrams/drawing54.xml"/><Relationship Id="rId5" Type="http://schemas.openxmlformats.org/officeDocument/2006/relationships/diagramColors" Target="../diagrams/colors53.xml"/><Relationship Id="rId15" Type="http://schemas.openxmlformats.org/officeDocument/2006/relationships/image" Target="../media/image39.png"/><Relationship Id="rId10" Type="http://schemas.openxmlformats.org/officeDocument/2006/relationships/diagramColors" Target="../diagrams/colors54.xml"/><Relationship Id="rId4" Type="http://schemas.openxmlformats.org/officeDocument/2006/relationships/diagramQuickStyle" Target="../diagrams/quickStyle53.xml"/><Relationship Id="rId9" Type="http://schemas.openxmlformats.org/officeDocument/2006/relationships/diagramQuickStyle" Target="../diagrams/quickStyle54.xml"/><Relationship Id="rId14" Type="http://schemas.openxmlformats.org/officeDocument/2006/relationships/hyperlink" Target="https://pequenomundo-my.sharepoint.com/personal/jsolano_pequenomundo_com/Documents/Videos%20de%20Accesos%20y%20comandos%20SAP/Inventario%20bodega%20Tienda/Compensar%20las%20diferencias%20en%20MM(ERP).mp4" TargetMode="Externa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56.xml"/><Relationship Id="rId3" Type="http://schemas.openxmlformats.org/officeDocument/2006/relationships/diagramLayout" Target="../diagrams/layout55.xml"/><Relationship Id="rId7" Type="http://schemas.openxmlformats.org/officeDocument/2006/relationships/diagramData" Target="../diagrams/data56.xml"/><Relationship Id="rId12" Type="http://schemas.openxmlformats.org/officeDocument/2006/relationships/image" Target="../media/image101.png"/><Relationship Id="rId2" Type="http://schemas.openxmlformats.org/officeDocument/2006/relationships/diagramData" Target="../diagrams/data55.xml"/><Relationship Id="rId1" Type="http://schemas.openxmlformats.org/officeDocument/2006/relationships/slideLayout" Target="../slideLayouts/slideLayout3.xml"/><Relationship Id="rId6" Type="http://schemas.microsoft.com/office/2007/relationships/diagramDrawing" Target="../diagrams/drawing55.xml"/><Relationship Id="rId11" Type="http://schemas.microsoft.com/office/2007/relationships/diagramDrawing" Target="../diagrams/drawing56.xml"/><Relationship Id="rId5" Type="http://schemas.openxmlformats.org/officeDocument/2006/relationships/diagramColors" Target="../diagrams/colors55.xml"/><Relationship Id="rId10" Type="http://schemas.openxmlformats.org/officeDocument/2006/relationships/diagramColors" Target="../diagrams/colors56.xml"/><Relationship Id="rId4" Type="http://schemas.openxmlformats.org/officeDocument/2006/relationships/diagramQuickStyle" Target="../diagrams/quickStyle55.xml"/><Relationship Id="rId9" Type="http://schemas.openxmlformats.org/officeDocument/2006/relationships/diagramQuickStyle" Target="../diagrams/quickStyle56.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2.jpe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image" Target="../media/image6.sv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7.png"/><Relationship Id="rId2" Type="http://schemas.openxmlformats.org/officeDocument/2006/relationships/image" Target="../media/image5.png"/><Relationship Id="rId16" Type="http://schemas.openxmlformats.org/officeDocument/2006/relationships/image" Target="../media/image26.svg"/><Relationship Id="rId20" Type="http://schemas.openxmlformats.org/officeDocument/2006/relationships/image" Target="../media/image30.sv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21.png"/><Relationship Id="rId5" Type="http://schemas.openxmlformats.org/officeDocument/2006/relationships/image" Target="../media/image16.svg"/><Relationship Id="rId15" Type="http://schemas.openxmlformats.org/officeDocument/2006/relationships/image" Target="../media/image25.png"/><Relationship Id="rId10" Type="http://schemas.openxmlformats.org/officeDocument/2006/relationships/image" Target="../media/image20.svg"/><Relationship Id="rId19" Type="http://schemas.openxmlformats.org/officeDocument/2006/relationships/image" Target="../media/image29.png"/><Relationship Id="rId4" Type="http://schemas.openxmlformats.org/officeDocument/2006/relationships/image" Target="../media/image15.png"/><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33.jfif"/><Relationship Id="rId7" Type="http://schemas.openxmlformats.org/officeDocument/2006/relationships/hyperlink" Target="https://sapfiori.z13.web.core.windows.net/" TargetMode="External"/><Relationship Id="rId2"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hyperlink" Target="https://manualessap.z21.web.core.windows.ne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5.png"/><Relationship Id="rId7" Type="http://schemas.openxmlformats.org/officeDocument/2006/relationships/image" Target="../media/image16.svg"/><Relationship Id="rId2" Type="http://schemas.openxmlformats.org/officeDocument/2006/relationships/image" Target="../media/image36.jpe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s-CR" dirty="0"/>
          </a:p>
        </p:txBody>
      </p:sp>
      <p:sp>
        <p:nvSpPr>
          <p:cNvPr id="3" name="Freeform 3"/>
          <p:cNvSpPr/>
          <p:nvPr/>
        </p:nvSpPr>
        <p:spPr>
          <a:xfrm>
            <a:off x="0" y="0"/>
            <a:ext cx="9144000" cy="10287000"/>
          </a:xfrm>
          <a:custGeom>
            <a:avLst/>
            <a:gdLst/>
            <a:ahLst/>
            <a:cxnLst/>
            <a:rect l="l" t="t" r="r" b="b"/>
            <a:pathLst>
              <a:path w="16230600" h="10978849">
                <a:moveTo>
                  <a:pt x="0" y="0"/>
                </a:moveTo>
                <a:lnTo>
                  <a:pt x="16230600" y="0"/>
                </a:lnTo>
                <a:lnTo>
                  <a:pt x="16230600" y="10978849"/>
                </a:lnTo>
                <a:lnTo>
                  <a:pt x="0" y="10978849"/>
                </a:lnTo>
                <a:lnTo>
                  <a:pt x="0" y="0"/>
                </a:lnTo>
                <a:close/>
              </a:path>
            </a:pathLst>
          </a:custGeom>
          <a:solidFill>
            <a:schemeClr val="bg1"/>
          </a:solidFill>
        </p:spPr>
        <p:txBody>
          <a:bodyPr/>
          <a:lstStyle/>
          <a:p>
            <a:endParaRPr lang="es-CR" dirty="0"/>
          </a:p>
        </p:txBody>
      </p:sp>
      <p:sp>
        <p:nvSpPr>
          <p:cNvPr id="4" name="Freeform 4"/>
          <p:cNvSpPr/>
          <p:nvPr/>
        </p:nvSpPr>
        <p:spPr>
          <a:xfrm flipH="1">
            <a:off x="2343284" y="1950617"/>
            <a:ext cx="3606567" cy="4007297"/>
          </a:xfrm>
          <a:custGeom>
            <a:avLst/>
            <a:gdLst/>
            <a:ahLst/>
            <a:cxnLst/>
            <a:rect l="l" t="t" r="r" b="b"/>
            <a:pathLst>
              <a:path w="3606567" h="4007297">
                <a:moveTo>
                  <a:pt x="3606567" y="0"/>
                </a:moveTo>
                <a:lnTo>
                  <a:pt x="0" y="0"/>
                </a:lnTo>
                <a:lnTo>
                  <a:pt x="0" y="4007297"/>
                </a:lnTo>
                <a:lnTo>
                  <a:pt x="3606567" y="4007297"/>
                </a:lnTo>
                <a:lnTo>
                  <a:pt x="360656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R" dirty="0"/>
          </a:p>
        </p:txBody>
      </p:sp>
      <p:grpSp>
        <p:nvGrpSpPr>
          <p:cNvPr id="5" name="Group 5"/>
          <p:cNvGrpSpPr>
            <a:grpSpLocks noChangeAspect="1"/>
          </p:cNvGrpSpPr>
          <p:nvPr/>
        </p:nvGrpSpPr>
        <p:grpSpPr>
          <a:xfrm>
            <a:off x="2619143" y="2733594"/>
            <a:ext cx="3054849" cy="3054837"/>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7034" r="-17034"/>
              </a:stretch>
            </a:blipFill>
          </p:spPr>
          <p:txBody>
            <a:bodyPr/>
            <a:lstStyle/>
            <a:p>
              <a:endParaRPr lang="es-CR" dirty="0"/>
            </a:p>
          </p:txBody>
        </p:sp>
      </p:grpSp>
      <p:grpSp>
        <p:nvGrpSpPr>
          <p:cNvPr id="7" name="Group 7"/>
          <p:cNvGrpSpPr/>
          <p:nvPr/>
        </p:nvGrpSpPr>
        <p:grpSpPr>
          <a:xfrm>
            <a:off x="61620" y="9258300"/>
            <a:ext cx="2899119" cy="691337"/>
            <a:chOff x="0" y="0"/>
            <a:chExt cx="730754" cy="174259"/>
          </a:xfrm>
        </p:grpSpPr>
        <p:sp>
          <p:nvSpPr>
            <p:cNvPr id="8" name="Freeform 8"/>
            <p:cNvSpPr/>
            <p:nvPr/>
          </p:nvSpPr>
          <p:spPr>
            <a:xfrm>
              <a:off x="0" y="0"/>
              <a:ext cx="730754" cy="174259"/>
            </a:xfrm>
            <a:custGeom>
              <a:avLst/>
              <a:gdLst/>
              <a:ahLst/>
              <a:cxnLst/>
              <a:rect l="l" t="t" r="r" b="b"/>
              <a:pathLst>
                <a:path w="730754" h="174259">
                  <a:moveTo>
                    <a:pt x="87129" y="0"/>
                  </a:moveTo>
                  <a:lnTo>
                    <a:pt x="643624" y="0"/>
                  </a:lnTo>
                  <a:cubicBezTo>
                    <a:pt x="691744" y="0"/>
                    <a:pt x="730754" y="39009"/>
                    <a:pt x="730754" y="87129"/>
                  </a:cubicBezTo>
                  <a:lnTo>
                    <a:pt x="730754" y="87129"/>
                  </a:lnTo>
                  <a:cubicBezTo>
                    <a:pt x="730754" y="110238"/>
                    <a:pt x="721574" y="132399"/>
                    <a:pt x="705234" y="148739"/>
                  </a:cubicBezTo>
                  <a:cubicBezTo>
                    <a:pt x="688894" y="165079"/>
                    <a:pt x="666732" y="174259"/>
                    <a:pt x="643624" y="174259"/>
                  </a:cubicBezTo>
                  <a:lnTo>
                    <a:pt x="87129" y="174259"/>
                  </a:lnTo>
                  <a:cubicBezTo>
                    <a:pt x="39009" y="174259"/>
                    <a:pt x="0" y="135250"/>
                    <a:pt x="0" y="87129"/>
                  </a:cubicBezTo>
                  <a:lnTo>
                    <a:pt x="0" y="87129"/>
                  </a:lnTo>
                  <a:cubicBezTo>
                    <a:pt x="0" y="39009"/>
                    <a:pt x="39009" y="0"/>
                    <a:pt x="87129" y="0"/>
                  </a:cubicBezTo>
                  <a:close/>
                </a:path>
              </a:pathLst>
            </a:custGeom>
            <a:solidFill>
              <a:srgbClr val="A7A9AC"/>
            </a:solidFill>
          </p:spPr>
          <p:txBody>
            <a:bodyPr/>
            <a:lstStyle/>
            <a:p>
              <a:endParaRPr lang="es-CR" dirty="0"/>
            </a:p>
          </p:txBody>
        </p:sp>
        <p:sp>
          <p:nvSpPr>
            <p:cNvPr id="9" name="TextBox 9"/>
            <p:cNvSpPr txBox="1"/>
            <p:nvPr/>
          </p:nvSpPr>
          <p:spPr>
            <a:xfrm>
              <a:off x="0" y="-38100"/>
              <a:ext cx="730754" cy="212359"/>
            </a:xfrm>
            <a:prstGeom prst="rect">
              <a:avLst/>
            </a:prstGeom>
          </p:spPr>
          <p:txBody>
            <a:bodyPr lIns="59054" tIns="59054" rIns="59054" bIns="59054" rtlCol="0" anchor="ctr"/>
            <a:lstStyle/>
            <a:p>
              <a:pPr algn="ctr">
                <a:lnSpc>
                  <a:spcPts val="2570"/>
                </a:lnSpc>
              </a:pPr>
              <a:r>
                <a:rPr lang="en-US" sz="1836" spc="365" dirty="0">
                  <a:solidFill>
                    <a:srgbClr val="961A22"/>
                  </a:solidFill>
                  <a:latin typeface="Montserrat Bold"/>
                </a:rPr>
                <a:t>+COMPETITIVOS</a:t>
              </a:r>
            </a:p>
          </p:txBody>
        </p:sp>
      </p:grpSp>
      <p:grpSp>
        <p:nvGrpSpPr>
          <p:cNvPr id="10" name="Group 10"/>
          <p:cNvGrpSpPr/>
          <p:nvPr/>
        </p:nvGrpSpPr>
        <p:grpSpPr>
          <a:xfrm>
            <a:off x="3106364" y="9258300"/>
            <a:ext cx="2899119" cy="691337"/>
            <a:chOff x="0" y="0"/>
            <a:chExt cx="730754" cy="174259"/>
          </a:xfrm>
        </p:grpSpPr>
        <p:sp>
          <p:nvSpPr>
            <p:cNvPr id="11" name="Freeform 11"/>
            <p:cNvSpPr/>
            <p:nvPr/>
          </p:nvSpPr>
          <p:spPr>
            <a:xfrm>
              <a:off x="0" y="0"/>
              <a:ext cx="730754" cy="174259"/>
            </a:xfrm>
            <a:custGeom>
              <a:avLst/>
              <a:gdLst/>
              <a:ahLst/>
              <a:cxnLst/>
              <a:rect l="l" t="t" r="r" b="b"/>
              <a:pathLst>
                <a:path w="730754" h="174259">
                  <a:moveTo>
                    <a:pt x="87129" y="0"/>
                  </a:moveTo>
                  <a:lnTo>
                    <a:pt x="643624" y="0"/>
                  </a:lnTo>
                  <a:cubicBezTo>
                    <a:pt x="691744" y="0"/>
                    <a:pt x="730754" y="39009"/>
                    <a:pt x="730754" y="87129"/>
                  </a:cubicBezTo>
                  <a:lnTo>
                    <a:pt x="730754" y="87129"/>
                  </a:lnTo>
                  <a:cubicBezTo>
                    <a:pt x="730754" y="110238"/>
                    <a:pt x="721574" y="132399"/>
                    <a:pt x="705234" y="148739"/>
                  </a:cubicBezTo>
                  <a:cubicBezTo>
                    <a:pt x="688894" y="165079"/>
                    <a:pt x="666732" y="174259"/>
                    <a:pt x="643624" y="174259"/>
                  </a:cubicBezTo>
                  <a:lnTo>
                    <a:pt x="87129" y="174259"/>
                  </a:lnTo>
                  <a:cubicBezTo>
                    <a:pt x="39009" y="174259"/>
                    <a:pt x="0" y="135250"/>
                    <a:pt x="0" y="87129"/>
                  </a:cubicBezTo>
                  <a:lnTo>
                    <a:pt x="0" y="87129"/>
                  </a:lnTo>
                  <a:cubicBezTo>
                    <a:pt x="0" y="39009"/>
                    <a:pt x="39009" y="0"/>
                    <a:pt x="87129" y="0"/>
                  </a:cubicBezTo>
                  <a:close/>
                </a:path>
              </a:pathLst>
            </a:custGeom>
            <a:solidFill>
              <a:srgbClr val="1C1C13"/>
            </a:solidFill>
          </p:spPr>
          <p:txBody>
            <a:bodyPr/>
            <a:lstStyle/>
            <a:p>
              <a:endParaRPr lang="es-CR" dirty="0"/>
            </a:p>
          </p:txBody>
        </p:sp>
        <p:sp>
          <p:nvSpPr>
            <p:cNvPr id="12" name="TextBox 12"/>
            <p:cNvSpPr txBox="1"/>
            <p:nvPr/>
          </p:nvSpPr>
          <p:spPr>
            <a:xfrm>
              <a:off x="0" y="-38100"/>
              <a:ext cx="730754" cy="212359"/>
            </a:xfrm>
            <a:prstGeom prst="rect">
              <a:avLst/>
            </a:prstGeom>
          </p:spPr>
          <p:txBody>
            <a:bodyPr lIns="59054" tIns="59054" rIns="59054" bIns="59054" rtlCol="0" anchor="ctr"/>
            <a:lstStyle/>
            <a:p>
              <a:pPr algn="ctr">
                <a:lnSpc>
                  <a:spcPts val="2570"/>
                </a:lnSpc>
              </a:pPr>
              <a:r>
                <a:rPr lang="en-US" sz="1836" spc="365" dirty="0">
                  <a:solidFill>
                    <a:srgbClr val="FFFFFF"/>
                  </a:solidFill>
                  <a:latin typeface="Montserrat Bold"/>
                </a:rPr>
                <a:t>+INTEGRADOS</a:t>
              </a:r>
            </a:p>
          </p:txBody>
        </p:sp>
      </p:grpSp>
      <p:grpSp>
        <p:nvGrpSpPr>
          <p:cNvPr id="13" name="Group 13"/>
          <p:cNvGrpSpPr/>
          <p:nvPr/>
        </p:nvGrpSpPr>
        <p:grpSpPr>
          <a:xfrm>
            <a:off x="6151108" y="9258300"/>
            <a:ext cx="2899119" cy="691337"/>
            <a:chOff x="0" y="0"/>
            <a:chExt cx="730754" cy="174259"/>
          </a:xfrm>
        </p:grpSpPr>
        <p:sp>
          <p:nvSpPr>
            <p:cNvPr id="14" name="Freeform 14"/>
            <p:cNvSpPr/>
            <p:nvPr/>
          </p:nvSpPr>
          <p:spPr>
            <a:xfrm>
              <a:off x="0" y="0"/>
              <a:ext cx="730754" cy="174259"/>
            </a:xfrm>
            <a:custGeom>
              <a:avLst/>
              <a:gdLst/>
              <a:ahLst/>
              <a:cxnLst/>
              <a:rect l="l" t="t" r="r" b="b"/>
              <a:pathLst>
                <a:path w="730754" h="174259">
                  <a:moveTo>
                    <a:pt x="87129" y="0"/>
                  </a:moveTo>
                  <a:lnTo>
                    <a:pt x="643624" y="0"/>
                  </a:lnTo>
                  <a:cubicBezTo>
                    <a:pt x="691744" y="0"/>
                    <a:pt x="730754" y="39009"/>
                    <a:pt x="730754" y="87129"/>
                  </a:cubicBezTo>
                  <a:lnTo>
                    <a:pt x="730754" y="87129"/>
                  </a:lnTo>
                  <a:cubicBezTo>
                    <a:pt x="730754" y="110238"/>
                    <a:pt x="721574" y="132399"/>
                    <a:pt x="705234" y="148739"/>
                  </a:cubicBezTo>
                  <a:cubicBezTo>
                    <a:pt x="688894" y="165079"/>
                    <a:pt x="666732" y="174259"/>
                    <a:pt x="643624" y="174259"/>
                  </a:cubicBezTo>
                  <a:lnTo>
                    <a:pt x="87129" y="174259"/>
                  </a:lnTo>
                  <a:cubicBezTo>
                    <a:pt x="39009" y="174259"/>
                    <a:pt x="0" y="135250"/>
                    <a:pt x="0" y="87129"/>
                  </a:cubicBezTo>
                  <a:lnTo>
                    <a:pt x="0" y="87129"/>
                  </a:lnTo>
                  <a:cubicBezTo>
                    <a:pt x="0" y="39009"/>
                    <a:pt x="39009" y="0"/>
                    <a:pt x="87129" y="0"/>
                  </a:cubicBezTo>
                  <a:close/>
                </a:path>
              </a:pathLst>
            </a:custGeom>
            <a:solidFill>
              <a:srgbClr val="FB1513"/>
            </a:solidFill>
          </p:spPr>
          <p:txBody>
            <a:bodyPr/>
            <a:lstStyle/>
            <a:p>
              <a:endParaRPr lang="es-CR" dirty="0"/>
            </a:p>
          </p:txBody>
        </p:sp>
        <p:sp>
          <p:nvSpPr>
            <p:cNvPr id="15" name="TextBox 15"/>
            <p:cNvSpPr txBox="1"/>
            <p:nvPr/>
          </p:nvSpPr>
          <p:spPr>
            <a:xfrm>
              <a:off x="0" y="-38100"/>
              <a:ext cx="730754" cy="212359"/>
            </a:xfrm>
            <a:prstGeom prst="rect">
              <a:avLst/>
            </a:prstGeom>
          </p:spPr>
          <p:txBody>
            <a:bodyPr lIns="59054" tIns="59054" rIns="59054" bIns="59054" rtlCol="0" anchor="ctr"/>
            <a:lstStyle/>
            <a:p>
              <a:pPr algn="ctr">
                <a:lnSpc>
                  <a:spcPts val="2570"/>
                </a:lnSpc>
              </a:pPr>
              <a:r>
                <a:rPr lang="en-US" sz="1836" spc="365" dirty="0">
                  <a:solidFill>
                    <a:srgbClr val="FFFFFF"/>
                  </a:solidFill>
                  <a:latin typeface="Montserrat Bold"/>
                </a:rPr>
                <a:t>+ÁGILES</a:t>
              </a:r>
            </a:p>
          </p:txBody>
        </p:sp>
      </p:grpSp>
      <p:grpSp>
        <p:nvGrpSpPr>
          <p:cNvPr id="20" name="Group 20"/>
          <p:cNvGrpSpPr/>
          <p:nvPr/>
        </p:nvGrpSpPr>
        <p:grpSpPr>
          <a:xfrm>
            <a:off x="9419859" y="3314700"/>
            <a:ext cx="8422661" cy="1401398"/>
            <a:chOff x="0" y="0"/>
            <a:chExt cx="1365174" cy="227143"/>
          </a:xfrm>
        </p:grpSpPr>
        <p:sp>
          <p:nvSpPr>
            <p:cNvPr id="21" name="Freeform 21"/>
            <p:cNvSpPr/>
            <p:nvPr/>
          </p:nvSpPr>
          <p:spPr>
            <a:xfrm>
              <a:off x="0" y="0"/>
              <a:ext cx="1365174" cy="227143"/>
            </a:xfrm>
            <a:custGeom>
              <a:avLst/>
              <a:gdLst/>
              <a:ahLst/>
              <a:cxnLst/>
              <a:rect l="l" t="t" r="r" b="b"/>
              <a:pathLst>
                <a:path w="1365174" h="227143">
                  <a:moveTo>
                    <a:pt x="48716" y="0"/>
                  </a:moveTo>
                  <a:lnTo>
                    <a:pt x="1316457" y="0"/>
                  </a:lnTo>
                  <a:cubicBezTo>
                    <a:pt x="1329378" y="0"/>
                    <a:pt x="1341769" y="5133"/>
                    <a:pt x="1350905" y="14269"/>
                  </a:cubicBezTo>
                  <a:cubicBezTo>
                    <a:pt x="1360041" y="23405"/>
                    <a:pt x="1365174" y="35796"/>
                    <a:pt x="1365174" y="48716"/>
                  </a:cubicBezTo>
                  <a:lnTo>
                    <a:pt x="1365174" y="178427"/>
                  </a:lnTo>
                  <a:cubicBezTo>
                    <a:pt x="1365174" y="205332"/>
                    <a:pt x="1343363" y="227143"/>
                    <a:pt x="1316457" y="227143"/>
                  </a:cubicBezTo>
                  <a:lnTo>
                    <a:pt x="48716" y="227143"/>
                  </a:lnTo>
                  <a:cubicBezTo>
                    <a:pt x="21811" y="227143"/>
                    <a:pt x="0" y="205332"/>
                    <a:pt x="0" y="178427"/>
                  </a:cubicBezTo>
                  <a:lnTo>
                    <a:pt x="0" y="48716"/>
                  </a:lnTo>
                  <a:cubicBezTo>
                    <a:pt x="0" y="21811"/>
                    <a:pt x="21811" y="0"/>
                    <a:pt x="48716" y="0"/>
                  </a:cubicBezTo>
                  <a:close/>
                </a:path>
              </a:pathLst>
            </a:custGeom>
            <a:solidFill>
              <a:srgbClr val="FFFFFF"/>
            </a:solidFill>
          </p:spPr>
          <p:txBody>
            <a:bodyPr/>
            <a:lstStyle/>
            <a:p>
              <a:endParaRPr lang="es-CR" dirty="0"/>
            </a:p>
          </p:txBody>
        </p:sp>
        <p:sp>
          <p:nvSpPr>
            <p:cNvPr id="22" name="TextBox 22"/>
            <p:cNvSpPr txBox="1"/>
            <p:nvPr/>
          </p:nvSpPr>
          <p:spPr>
            <a:xfrm>
              <a:off x="0" y="-47625"/>
              <a:ext cx="1365174" cy="274768"/>
            </a:xfrm>
            <a:prstGeom prst="rect">
              <a:avLst/>
            </a:prstGeom>
          </p:spPr>
          <p:txBody>
            <a:bodyPr lIns="82547" tIns="82547" rIns="82547" bIns="82547" rtlCol="0" anchor="ctr"/>
            <a:lstStyle/>
            <a:p>
              <a:pPr algn="ctr">
                <a:lnSpc>
                  <a:spcPts val="3573"/>
                </a:lnSpc>
              </a:pPr>
              <a:endParaRPr dirty="0"/>
            </a:p>
          </p:txBody>
        </p:sp>
      </p:grpSp>
      <p:sp>
        <p:nvSpPr>
          <p:cNvPr id="31" name="TextBox 31"/>
          <p:cNvSpPr txBox="1"/>
          <p:nvPr/>
        </p:nvSpPr>
        <p:spPr>
          <a:xfrm>
            <a:off x="9419859" y="3314700"/>
            <a:ext cx="8108202" cy="1309589"/>
          </a:xfrm>
          <a:prstGeom prst="rect">
            <a:avLst/>
          </a:prstGeom>
        </p:spPr>
        <p:txBody>
          <a:bodyPr wrap="square" lIns="0" tIns="0" rIns="0" bIns="0" rtlCol="0" anchor="t">
            <a:spAutoFit/>
          </a:bodyPr>
          <a:lstStyle/>
          <a:p>
            <a:pPr algn="ctr">
              <a:lnSpc>
                <a:spcPts val="5310"/>
              </a:lnSpc>
            </a:pPr>
            <a:r>
              <a:rPr lang="en-US" sz="3793" dirty="0">
                <a:solidFill>
                  <a:srgbClr val="2A2B28"/>
                </a:solidFill>
                <a:latin typeface="Montaser Arabic"/>
              </a:rPr>
              <a:t>MANUAL</a:t>
            </a:r>
          </a:p>
          <a:p>
            <a:pPr algn="ctr">
              <a:lnSpc>
                <a:spcPts val="5310"/>
              </a:lnSpc>
            </a:pPr>
            <a:r>
              <a:rPr lang="en-US" sz="3793" dirty="0" err="1">
                <a:solidFill>
                  <a:srgbClr val="2A2B28"/>
                </a:solidFill>
                <a:latin typeface="Montaser Arabic Bold"/>
              </a:rPr>
              <a:t>Inventarios</a:t>
            </a:r>
            <a:r>
              <a:rPr lang="en-US" sz="3793" dirty="0">
                <a:solidFill>
                  <a:srgbClr val="2A2B28"/>
                </a:solidFill>
                <a:latin typeface="Montaser Arabic Bold"/>
              </a:rPr>
              <a:t> </a:t>
            </a:r>
            <a:r>
              <a:rPr lang="en-US" sz="3793" dirty="0" err="1">
                <a:solidFill>
                  <a:srgbClr val="2A2B28"/>
                </a:solidFill>
                <a:latin typeface="Montaser Arabic Bold"/>
              </a:rPr>
              <a:t>debodega</a:t>
            </a:r>
            <a:r>
              <a:rPr lang="en-US" sz="3793" dirty="0">
                <a:solidFill>
                  <a:srgbClr val="2A2B28"/>
                </a:solidFill>
                <a:latin typeface="Montaser Arabic Bold"/>
              </a:rPr>
              <a:t> de tienda</a:t>
            </a:r>
          </a:p>
        </p:txBody>
      </p:sp>
      <p:sp>
        <p:nvSpPr>
          <p:cNvPr id="32" name="TextBox 32"/>
          <p:cNvSpPr txBox="1"/>
          <p:nvPr/>
        </p:nvSpPr>
        <p:spPr>
          <a:xfrm>
            <a:off x="2234987" y="6667773"/>
            <a:ext cx="4745642" cy="1310375"/>
          </a:xfrm>
          <a:prstGeom prst="rect">
            <a:avLst/>
          </a:prstGeom>
        </p:spPr>
        <p:txBody>
          <a:bodyPr lIns="0" tIns="0" rIns="0" bIns="0" rtlCol="0" anchor="t">
            <a:spAutoFit/>
          </a:bodyPr>
          <a:lstStyle/>
          <a:p>
            <a:pPr algn="ctr">
              <a:lnSpc>
                <a:spcPts val="10724"/>
              </a:lnSpc>
            </a:pPr>
            <a:r>
              <a:rPr lang="en-US" sz="7660" dirty="0">
                <a:solidFill>
                  <a:srgbClr val="1C1C13"/>
                </a:solidFill>
                <a:latin typeface="Buffalo"/>
              </a:rPr>
              <a:t>Nos movemos</a:t>
            </a:r>
          </a:p>
        </p:txBody>
      </p:sp>
      <p:grpSp>
        <p:nvGrpSpPr>
          <p:cNvPr id="34" name="Group 20">
            <a:extLst>
              <a:ext uri="{FF2B5EF4-FFF2-40B4-BE49-F238E27FC236}">
                <a16:creationId xmlns:a16="http://schemas.microsoft.com/office/drawing/2014/main" id="{1F827E9A-E8ED-012C-7796-D8DB2BB956AB}"/>
              </a:ext>
            </a:extLst>
          </p:cNvPr>
          <p:cNvGrpSpPr/>
          <p:nvPr/>
        </p:nvGrpSpPr>
        <p:grpSpPr>
          <a:xfrm>
            <a:off x="481941" y="194290"/>
            <a:ext cx="8422661" cy="1401398"/>
            <a:chOff x="0" y="0"/>
            <a:chExt cx="1365174" cy="227143"/>
          </a:xfrm>
        </p:grpSpPr>
        <p:sp>
          <p:nvSpPr>
            <p:cNvPr id="35" name="Freeform 21">
              <a:extLst>
                <a:ext uri="{FF2B5EF4-FFF2-40B4-BE49-F238E27FC236}">
                  <a16:creationId xmlns:a16="http://schemas.microsoft.com/office/drawing/2014/main" id="{B1CD6E2C-2984-8D60-B592-76A723E8ABFF}"/>
                </a:ext>
              </a:extLst>
            </p:cNvPr>
            <p:cNvSpPr/>
            <p:nvPr/>
          </p:nvSpPr>
          <p:spPr>
            <a:xfrm>
              <a:off x="0" y="0"/>
              <a:ext cx="1365174" cy="227143"/>
            </a:xfrm>
            <a:custGeom>
              <a:avLst/>
              <a:gdLst/>
              <a:ahLst/>
              <a:cxnLst/>
              <a:rect l="l" t="t" r="r" b="b"/>
              <a:pathLst>
                <a:path w="1365174" h="227143">
                  <a:moveTo>
                    <a:pt x="48716" y="0"/>
                  </a:moveTo>
                  <a:lnTo>
                    <a:pt x="1316457" y="0"/>
                  </a:lnTo>
                  <a:cubicBezTo>
                    <a:pt x="1329378" y="0"/>
                    <a:pt x="1341769" y="5133"/>
                    <a:pt x="1350905" y="14269"/>
                  </a:cubicBezTo>
                  <a:cubicBezTo>
                    <a:pt x="1360041" y="23405"/>
                    <a:pt x="1365174" y="35796"/>
                    <a:pt x="1365174" y="48716"/>
                  </a:cubicBezTo>
                  <a:lnTo>
                    <a:pt x="1365174" y="178427"/>
                  </a:lnTo>
                  <a:cubicBezTo>
                    <a:pt x="1365174" y="205332"/>
                    <a:pt x="1343363" y="227143"/>
                    <a:pt x="1316457" y="227143"/>
                  </a:cubicBezTo>
                  <a:lnTo>
                    <a:pt x="48716" y="227143"/>
                  </a:lnTo>
                  <a:cubicBezTo>
                    <a:pt x="21811" y="227143"/>
                    <a:pt x="0" y="205332"/>
                    <a:pt x="0" y="178427"/>
                  </a:cubicBezTo>
                  <a:lnTo>
                    <a:pt x="0" y="48716"/>
                  </a:lnTo>
                  <a:cubicBezTo>
                    <a:pt x="0" y="21811"/>
                    <a:pt x="21811" y="0"/>
                    <a:pt x="48716" y="0"/>
                  </a:cubicBezTo>
                  <a:close/>
                </a:path>
              </a:pathLst>
            </a:custGeom>
            <a:solidFill>
              <a:srgbClr val="FFFFFF"/>
            </a:solidFill>
          </p:spPr>
          <p:txBody>
            <a:bodyPr/>
            <a:lstStyle/>
            <a:p>
              <a:endParaRPr lang="es-CR" dirty="0"/>
            </a:p>
          </p:txBody>
        </p:sp>
        <p:sp>
          <p:nvSpPr>
            <p:cNvPr id="36" name="TextBox 22">
              <a:extLst>
                <a:ext uri="{FF2B5EF4-FFF2-40B4-BE49-F238E27FC236}">
                  <a16:creationId xmlns:a16="http://schemas.microsoft.com/office/drawing/2014/main" id="{94364BE3-EC42-8550-057C-DA8CD3831DD2}"/>
                </a:ext>
              </a:extLst>
            </p:cNvPr>
            <p:cNvSpPr txBox="1"/>
            <p:nvPr/>
          </p:nvSpPr>
          <p:spPr>
            <a:xfrm>
              <a:off x="0" y="-47625"/>
              <a:ext cx="1365174" cy="274768"/>
            </a:xfrm>
            <a:prstGeom prst="rect">
              <a:avLst/>
            </a:prstGeom>
          </p:spPr>
          <p:txBody>
            <a:bodyPr lIns="82547" tIns="82547" rIns="82547" bIns="82547" rtlCol="0" anchor="ctr"/>
            <a:lstStyle/>
            <a:p>
              <a:pPr algn="ctr">
                <a:lnSpc>
                  <a:spcPts val="3573"/>
                </a:lnSpc>
              </a:pPr>
              <a:endParaRPr dirty="0"/>
            </a:p>
          </p:txBody>
        </p:sp>
      </p:grpSp>
      <p:sp>
        <p:nvSpPr>
          <p:cNvPr id="33" name="TextBox 33"/>
          <p:cNvSpPr txBox="1"/>
          <p:nvPr/>
        </p:nvSpPr>
        <p:spPr>
          <a:xfrm>
            <a:off x="360415" y="8063873"/>
            <a:ext cx="8391018" cy="1194427"/>
          </a:xfrm>
          <a:prstGeom prst="rect">
            <a:avLst/>
          </a:prstGeom>
        </p:spPr>
        <p:txBody>
          <a:bodyPr lIns="0" tIns="0" rIns="0" bIns="0" rtlCol="0" anchor="t">
            <a:spAutoFit/>
          </a:bodyPr>
          <a:lstStyle/>
          <a:p>
            <a:pPr algn="ctr">
              <a:lnSpc>
                <a:spcPts val="4649"/>
              </a:lnSpc>
            </a:pPr>
            <a:r>
              <a:rPr lang="en-US" sz="4649" spc="971" dirty="0">
                <a:solidFill>
                  <a:srgbClr val="1C1C13"/>
                </a:solidFill>
                <a:latin typeface="Montserrat Bold"/>
              </a:rPr>
              <a:t>PROYECTO INSAP</a:t>
            </a:r>
          </a:p>
          <a:p>
            <a:pPr algn="ctr">
              <a:lnSpc>
                <a:spcPts val="4649"/>
              </a:lnSpc>
            </a:pPr>
            <a:endParaRPr lang="en-US" sz="4649" spc="971" dirty="0">
              <a:solidFill>
                <a:srgbClr val="1C1C13"/>
              </a:solidFill>
              <a:latin typeface="Montserrat Bold"/>
            </a:endParaRPr>
          </a:p>
        </p:txBody>
      </p:sp>
      <p:sp>
        <p:nvSpPr>
          <p:cNvPr id="16" name="Freeform 16"/>
          <p:cNvSpPr/>
          <p:nvPr/>
        </p:nvSpPr>
        <p:spPr>
          <a:xfrm>
            <a:off x="1974454" y="372346"/>
            <a:ext cx="4725167" cy="959886"/>
          </a:xfrm>
          <a:custGeom>
            <a:avLst/>
            <a:gdLst/>
            <a:ahLst/>
            <a:cxnLst/>
            <a:rect l="l" t="t" r="r" b="b"/>
            <a:pathLst>
              <a:path w="4725167" h="959886">
                <a:moveTo>
                  <a:pt x="0" y="0"/>
                </a:moveTo>
                <a:lnTo>
                  <a:pt x="4725168" y="0"/>
                </a:lnTo>
                <a:lnTo>
                  <a:pt x="4725168" y="959887"/>
                </a:lnTo>
                <a:lnTo>
                  <a:pt x="0" y="959887"/>
                </a:lnTo>
                <a:lnTo>
                  <a:pt x="0" y="0"/>
                </a:lnTo>
                <a:close/>
              </a:path>
            </a:pathLst>
          </a:custGeom>
          <a:blipFill>
            <a:blip r:embed="rId6"/>
            <a:stretch>
              <a:fillRect t="-21648" r="-85249" b="-1059567"/>
            </a:stretch>
          </a:blipFill>
        </p:spPr>
        <p:txBody>
          <a:bodyPr/>
          <a:lstStyle/>
          <a:p>
            <a:endParaRPr lang="es-CR" dirty="0"/>
          </a:p>
        </p:txBody>
      </p:sp>
      <p:sp>
        <p:nvSpPr>
          <p:cNvPr id="29" name="TextBox 29"/>
          <p:cNvSpPr txBox="1"/>
          <p:nvPr/>
        </p:nvSpPr>
        <p:spPr>
          <a:xfrm rot="16200000">
            <a:off x="11234393" y="1055579"/>
            <a:ext cx="3754154" cy="4404817"/>
          </a:xfrm>
          <a:prstGeom prst="rect">
            <a:avLst/>
          </a:prstGeom>
        </p:spPr>
        <p:txBody>
          <a:bodyPr lIns="82547" tIns="82547" rIns="82547" bIns="82547" rtlCol="0" anchor="ctr"/>
          <a:lstStyle/>
          <a:p>
            <a:pPr algn="ctr">
              <a:lnSpc>
                <a:spcPts val="3573"/>
              </a:lnSpc>
            </a:pPr>
            <a:endParaRPr dirty="0"/>
          </a:p>
        </p:txBody>
      </p:sp>
      <p:sp>
        <p:nvSpPr>
          <p:cNvPr id="18" name="Marcador de número de diapositiva 17">
            <a:extLst>
              <a:ext uri="{FF2B5EF4-FFF2-40B4-BE49-F238E27FC236}">
                <a16:creationId xmlns:a16="http://schemas.microsoft.com/office/drawing/2014/main" id="{6C8B4947-D9B3-CD6E-DDBE-A488DC86C796}"/>
              </a:ext>
            </a:extLst>
          </p:cNvPr>
          <p:cNvSpPr>
            <a:spLocks noGrp="1"/>
          </p:cNvSpPr>
          <p:nvPr>
            <p:ph type="sldNum" sz="quarter" idx="12"/>
          </p:nvPr>
        </p:nvSpPr>
        <p:spPr/>
        <p:txBody>
          <a:bodyPr/>
          <a:lstStyle/>
          <a:p>
            <a:fld id="{B6F15528-21DE-4FAA-801E-634DDDAF4B2B}"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7">
            <a:extLst>
              <a:ext uri="{FF2B5EF4-FFF2-40B4-BE49-F238E27FC236}">
                <a16:creationId xmlns:a16="http://schemas.microsoft.com/office/drawing/2014/main" id="{9E46EDA1-8122-D04F-07D1-AFB19D534D40}"/>
              </a:ext>
            </a:extLst>
          </p:cNvPr>
          <p:cNvSpPr txBox="1"/>
          <p:nvPr/>
        </p:nvSpPr>
        <p:spPr>
          <a:xfrm>
            <a:off x="304800" y="282575"/>
            <a:ext cx="11885405" cy="833562"/>
          </a:xfrm>
          <a:prstGeom prst="rect">
            <a:avLst/>
          </a:prstGeom>
        </p:spPr>
        <p:txBody>
          <a:bodyPr lIns="0" tIns="0" rIns="0" bIns="0" rtlCol="0" anchor="t">
            <a:spAutoFit/>
          </a:bodyPr>
          <a:lstStyle/>
          <a:p>
            <a:pPr>
              <a:lnSpc>
                <a:spcPts val="6549"/>
              </a:lnSpc>
            </a:pPr>
            <a:r>
              <a:rPr lang="en-US" sz="6000" dirty="0" err="1">
                <a:solidFill>
                  <a:srgbClr val="C00000"/>
                </a:solidFill>
                <a:latin typeface="Montaser Arabic Bold"/>
              </a:rPr>
              <a:t>Terminos</a:t>
            </a:r>
            <a:r>
              <a:rPr lang="en-US" sz="6000" dirty="0">
                <a:solidFill>
                  <a:srgbClr val="C00000"/>
                </a:solidFill>
                <a:latin typeface="Montaser Arabic Bold"/>
              </a:rPr>
              <a:t> y </a:t>
            </a:r>
            <a:r>
              <a:rPr lang="en-US" sz="6000" dirty="0" err="1">
                <a:solidFill>
                  <a:srgbClr val="C00000"/>
                </a:solidFill>
                <a:latin typeface="Montaser Arabic Bold"/>
              </a:rPr>
              <a:t>definiciones</a:t>
            </a:r>
            <a:endParaRPr lang="en-US" sz="6000" dirty="0">
              <a:solidFill>
                <a:srgbClr val="C00000"/>
              </a:solidFill>
              <a:latin typeface="Montaser Arabic Bold"/>
            </a:endParaRPr>
          </a:p>
        </p:txBody>
      </p:sp>
      <p:sp>
        <p:nvSpPr>
          <p:cNvPr id="7" name="Marcador de número de diapositiva 6">
            <a:extLst>
              <a:ext uri="{FF2B5EF4-FFF2-40B4-BE49-F238E27FC236}">
                <a16:creationId xmlns:a16="http://schemas.microsoft.com/office/drawing/2014/main" id="{81DC1E79-D6A4-FB6C-12A7-18E991383814}"/>
              </a:ext>
            </a:extLst>
          </p:cNvPr>
          <p:cNvSpPr>
            <a:spLocks noGrp="1"/>
          </p:cNvSpPr>
          <p:nvPr>
            <p:ph type="sldNum" sz="quarter" idx="12"/>
          </p:nvPr>
        </p:nvSpPr>
        <p:spPr/>
        <p:txBody>
          <a:bodyPr/>
          <a:lstStyle/>
          <a:p>
            <a:fld id="{B6F15528-21DE-4FAA-801E-634DDDAF4B2B}" type="slidenum">
              <a:rPr lang="en-US" smtClean="0">
                <a:solidFill>
                  <a:schemeClr val="tx1"/>
                </a:solidFill>
              </a:rPr>
              <a:pPr/>
              <a:t>10</a:t>
            </a:fld>
            <a:endParaRPr lang="en-US" dirty="0">
              <a:solidFill>
                <a:schemeClr val="tx1"/>
              </a:solidFill>
            </a:endParaRPr>
          </a:p>
        </p:txBody>
      </p:sp>
      <p:sp>
        <p:nvSpPr>
          <p:cNvPr id="3" name="Rectangle 1">
            <a:extLst>
              <a:ext uri="{FF2B5EF4-FFF2-40B4-BE49-F238E27FC236}">
                <a16:creationId xmlns:a16="http://schemas.microsoft.com/office/drawing/2014/main" id="{0C1D86D3-3AAF-800E-9439-52BD323E7461}"/>
              </a:ext>
            </a:extLst>
          </p:cNvPr>
          <p:cNvSpPr>
            <a:spLocks noChangeArrowheads="1"/>
          </p:cNvSpPr>
          <p:nvPr/>
        </p:nvSpPr>
        <p:spPr bwMode="auto">
          <a:xfrm>
            <a:off x="495300" y="1203960"/>
            <a:ext cx="17297400" cy="7879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R" altLang="es-CR" sz="2200" b="1" i="0" u="none" strike="noStrike" cap="none" normalizeH="0" baseline="0" dirty="0">
                <a:ln>
                  <a:noFill/>
                </a:ln>
                <a:solidFill>
                  <a:schemeClr val="tx1"/>
                </a:solidFill>
                <a:effectLst/>
                <a:latin typeface="Arial" panose="020B0604020202020204" pitchFamily="34" charset="0"/>
              </a:rPr>
              <a:t>Protección de Activos</a:t>
            </a:r>
            <a:r>
              <a:rPr kumimoji="0" lang="es-CR" altLang="es-CR" sz="2200" b="0" i="0" u="none" strike="noStrike" cap="none" normalizeH="0" baseline="0" dirty="0">
                <a:ln>
                  <a:noFill/>
                </a:ln>
                <a:solidFill>
                  <a:schemeClr val="tx1"/>
                </a:solidFill>
                <a:effectLst/>
                <a:latin typeface="Arial" panose="020B0604020202020204" pitchFamily="34" charset="0"/>
              </a:rPr>
              <a:t>: Área encargada de realizar conteos para corregir diferencias de inventario y asegurar la integridad de los activos de la empresa.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R" altLang="es-CR"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R" altLang="es-CR" sz="2200" b="1" i="0" u="none" strike="noStrike" cap="none" normalizeH="0" baseline="0" dirty="0">
                <a:ln>
                  <a:noFill/>
                </a:ln>
                <a:solidFill>
                  <a:schemeClr val="tx1"/>
                </a:solidFill>
                <a:effectLst/>
                <a:latin typeface="Arial" panose="020B0604020202020204" pitchFamily="34" charset="0"/>
              </a:rPr>
              <a:t>Grupo de Inventarios y Toma Física</a:t>
            </a:r>
            <a:r>
              <a:rPr kumimoji="0" lang="es-CR" altLang="es-CR" sz="2200" b="0" i="0" u="none" strike="noStrike" cap="none" normalizeH="0" baseline="0" dirty="0">
                <a:ln>
                  <a:noFill/>
                </a:ln>
                <a:solidFill>
                  <a:schemeClr val="tx1"/>
                </a:solidFill>
                <a:effectLst/>
                <a:latin typeface="Arial" panose="020B0604020202020204" pitchFamily="34" charset="0"/>
              </a:rPr>
              <a:t>: Equipo encargado de realizar conteos de inventario en bodegas para cerrar procesos de conteos.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R" altLang="es-CR"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R" altLang="es-CR" sz="2200" b="1" i="0" u="none" strike="noStrike" cap="none" normalizeH="0" baseline="0" dirty="0">
                <a:ln>
                  <a:noFill/>
                </a:ln>
                <a:solidFill>
                  <a:schemeClr val="tx1"/>
                </a:solidFill>
                <a:effectLst/>
                <a:latin typeface="Arial" panose="020B0604020202020204" pitchFamily="34" charset="0"/>
              </a:rPr>
              <a:t>Transacción LX15</a:t>
            </a:r>
            <a:r>
              <a:rPr kumimoji="0" lang="es-CR" altLang="es-CR" sz="2200" b="0" i="0" u="none" strike="noStrike" cap="none" normalizeH="0" baseline="0" dirty="0">
                <a:ln>
                  <a:noFill/>
                </a:ln>
                <a:solidFill>
                  <a:schemeClr val="tx1"/>
                </a:solidFill>
                <a:effectLst/>
                <a:latin typeface="Arial" panose="020B0604020202020204" pitchFamily="34" charset="0"/>
              </a:rPr>
              <a:t>: Transacción en SAP utilizada para seleccionar ubicaciones de inventario para el conteo en una fecha específica.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R" altLang="es-CR"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R" altLang="es-CR" sz="2200" b="1" i="0" u="none" strike="noStrike" cap="none" normalizeH="0" baseline="0" dirty="0">
                <a:ln>
                  <a:noFill/>
                </a:ln>
                <a:solidFill>
                  <a:schemeClr val="tx1"/>
                </a:solidFill>
                <a:effectLst/>
                <a:latin typeface="Arial" panose="020B0604020202020204" pitchFamily="34" charset="0"/>
              </a:rPr>
              <a:t>Almacén y Tipo de Almacén</a:t>
            </a:r>
            <a:r>
              <a:rPr kumimoji="0" lang="es-CR" altLang="es-CR" sz="2200" b="0" i="0" u="none" strike="noStrike" cap="none" normalizeH="0" baseline="0" dirty="0">
                <a:ln>
                  <a:noFill/>
                </a:ln>
                <a:solidFill>
                  <a:schemeClr val="tx1"/>
                </a:solidFill>
                <a:effectLst/>
                <a:latin typeface="Arial" panose="020B0604020202020204" pitchFamily="34" charset="0"/>
              </a:rPr>
              <a:t>: Clasificación del almacén y su tipo, utilizados en SAP para organizar y gestionar el inventario.</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R" altLang="es-CR"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R" altLang="es-CR" sz="2200" b="1" i="0" u="none" strike="noStrike" cap="none" normalizeH="0" baseline="0" dirty="0">
                <a:ln>
                  <a:noFill/>
                </a:ln>
                <a:solidFill>
                  <a:schemeClr val="tx1"/>
                </a:solidFill>
                <a:effectLst/>
                <a:latin typeface="Arial" panose="020B0604020202020204" pitchFamily="34" charset="0"/>
              </a:rPr>
              <a:t>Activar Conteos</a:t>
            </a:r>
            <a:r>
              <a:rPr kumimoji="0" lang="es-CR" altLang="es-CR" sz="2200" b="0" i="0" u="none" strike="noStrike" cap="none" normalizeH="0" baseline="0" dirty="0">
                <a:ln>
                  <a:noFill/>
                </a:ln>
                <a:solidFill>
                  <a:schemeClr val="tx1"/>
                </a:solidFill>
                <a:effectLst/>
                <a:latin typeface="Arial" panose="020B0604020202020204" pitchFamily="34" charset="0"/>
              </a:rPr>
              <a:t>: Proceso de habilitar las ubicaciones para el inventario y activar el conteo en el sistema SAP.</a:t>
            </a:r>
          </a:p>
          <a:p>
            <a:pPr marL="0" marR="0" lvl="0" indent="0" algn="l" defTabSz="914400" rtl="0" eaLnBrk="0" fontAlgn="base" latinLnBrk="0" hangingPunct="0">
              <a:lnSpc>
                <a:spcPct val="100000"/>
              </a:lnSpc>
              <a:spcBef>
                <a:spcPct val="0"/>
              </a:spcBef>
              <a:spcAft>
                <a:spcPct val="0"/>
              </a:spcAft>
              <a:buClrTx/>
              <a:buSzTx/>
              <a:buFontTx/>
              <a:buChar char="•"/>
              <a:tabLst/>
            </a:pPr>
            <a:endParaRPr lang="es-CR" altLang="es-CR" sz="2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R" altLang="es-CR" sz="2200" b="1" i="0" u="none" strike="noStrike" cap="none" normalizeH="0" baseline="0" dirty="0">
                <a:ln>
                  <a:noFill/>
                </a:ln>
                <a:solidFill>
                  <a:schemeClr val="tx1"/>
                </a:solidFill>
                <a:effectLst/>
                <a:latin typeface="Arial" panose="020B0604020202020204" pitchFamily="34" charset="0"/>
              </a:rPr>
              <a:t>Activar Conteos</a:t>
            </a:r>
            <a:r>
              <a:rPr kumimoji="0" lang="es-CR" altLang="es-CR" sz="2200" b="0" i="0" u="none" strike="noStrike" cap="none" normalizeH="0" baseline="0" dirty="0">
                <a:ln>
                  <a:noFill/>
                </a:ln>
                <a:solidFill>
                  <a:schemeClr val="tx1"/>
                </a:solidFill>
                <a:effectLst/>
                <a:latin typeface="Arial" panose="020B0604020202020204" pitchFamily="34" charset="0"/>
              </a:rPr>
              <a:t>: Proceso de habilitar las ubicaciones para el inventario y activar el conteo en el sistema SAP.</a:t>
            </a:r>
          </a:p>
          <a:p>
            <a:pPr marL="0" marR="0" lvl="0" indent="0" algn="l" defTabSz="914400" rtl="0" eaLnBrk="0" fontAlgn="base" latinLnBrk="0" hangingPunct="0">
              <a:lnSpc>
                <a:spcPct val="100000"/>
              </a:lnSpc>
              <a:spcBef>
                <a:spcPct val="0"/>
              </a:spcBef>
              <a:spcAft>
                <a:spcPct val="0"/>
              </a:spcAft>
              <a:buClrTx/>
              <a:buSzTx/>
              <a:tabLst/>
            </a:pPr>
            <a:endParaRPr kumimoji="0" lang="es-CR" altLang="es-CR"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R" altLang="es-CR" sz="2200" b="1" i="0" u="none" strike="noStrike" cap="none" normalizeH="0" baseline="0" dirty="0">
                <a:ln>
                  <a:noFill/>
                </a:ln>
                <a:solidFill>
                  <a:schemeClr val="tx1"/>
                </a:solidFill>
                <a:effectLst/>
                <a:latin typeface="Arial" panose="020B0604020202020204" pitchFamily="34" charset="0"/>
              </a:rPr>
              <a:t>Transacción SM35</a:t>
            </a:r>
            <a:r>
              <a:rPr kumimoji="0" lang="es-CR" altLang="es-CR" sz="2200" b="0" i="0" u="none" strike="noStrike" cap="none" normalizeH="0" baseline="0" dirty="0">
                <a:ln>
                  <a:noFill/>
                </a:ln>
                <a:solidFill>
                  <a:schemeClr val="tx1"/>
                </a:solidFill>
                <a:effectLst/>
                <a:latin typeface="Arial" panose="020B0604020202020204" pitchFamily="34" charset="0"/>
              </a:rPr>
              <a:t>: Transacción en SAP utilizada para supervisar y gestionar procesos de entrada por lotes, incluyendo la carga masiva de datos y ejecución automática de transacciones.</a:t>
            </a:r>
          </a:p>
          <a:p>
            <a:pPr marL="0" marR="0" lvl="0" indent="0" algn="l" defTabSz="914400" rtl="0" eaLnBrk="0" fontAlgn="base" latinLnBrk="0" hangingPunct="0">
              <a:lnSpc>
                <a:spcPct val="100000"/>
              </a:lnSpc>
              <a:spcBef>
                <a:spcPct val="0"/>
              </a:spcBef>
              <a:spcAft>
                <a:spcPct val="0"/>
              </a:spcAft>
              <a:buClrTx/>
              <a:buSzTx/>
              <a:tabLst/>
            </a:pPr>
            <a:endParaRPr kumimoji="0" lang="es-CR" altLang="es-CR"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R" altLang="es-CR" sz="2200" b="1" i="0" u="none" strike="noStrike" cap="none" normalizeH="0" baseline="0" dirty="0">
                <a:ln>
                  <a:noFill/>
                </a:ln>
                <a:solidFill>
                  <a:schemeClr val="tx1"/>
                </a:solidFill>
                <a:effectLst/>
                <a:latin typeface="Arial" panose="020B0604020202020204" pitchFamily="34" charset="0"/>
              </a:rPr>
              <a:t>Transacción LX22</a:t>
            </a:r>
            <a:r>
              <a:rPr kumimoji="0" lang="es-CR" altLang="es-CR" sz="2200" b="0" i="0" u="none" strike="noStrike" cap="none" normalizeH="0" baseline="0" dirty="0">
                <a:ln>
                  <a:noFill/>
                </a:ln>
                <a:solidFill>
                  <a:schemeClr val="tx1"/>
                </a:solidFill>
                <a:effectLst/>
                <a:latin typeface="Arial" panose="020B0604020202020204" pitchFamily="34" charset="0"/>
              </a:rPr>
              <a:t>: Transacción en SAP utilizada para obtener un resumen del inventario, filtrar por fecha y visualizar documentos de inventario.</a:t>
            </a:r>
          </a:p>
          <a:p>
            <a:pPr marL="0" marR="0" lvl="0" indent="0" algn="l" defTabSz="914400" rtl="0" eaLnBrk="0" fontAlgn="base" latinLnBrk="0" hangingPunct="0">
              <a:lnSpc>
                <a:spcPct val="100000"/>
              </a:lnSpc>
              <a:spcBef>
                <a:spcPct val="0"/>
              </a:spcBef>
              <a:spcAft>
                <a:spcPct val="0"/>
              </a:spcAft>
              <a:buClrTx/>
              <a:buSzTx/>
              <a:tabLst/>
            </a:pPr>
            <a:endParaRPr kumimoji="0" lang="es-CR" altLang="es-CR"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R" altLang="es-CR" sz="2200" b="1" i="0" u="none" strike="noStrike" cap="none" normalizeH="0" baseline="0" dirty="0">
                <a:ln>
                  <a:noFill/>
                </a:ln>
                <a:solidFill>
                  <a:schemeClr val="tx1"/>
                </a:solidFill>
                <a:effectLst/>
                <a:latin typeface="Arial" panose="020B0604020202020204" pitchFamily="34" charset="0"/>
              </a:rPr>
              <a:t>Transacción LI02N</a:t>
            </a:r>
            <a:r>
              <a:rPr kumimoji="0" lang="es-CR" altLang="es-CR" sz="2200" b="0" i="0" u="none" strike="noStrike" cap="none" normalizeH="0" baseline="0" dirty="0">
                <a:ln>
                  <a:noFill/>
                </a:ln>
                <a:solidFill>
                  <a:schemeClr val="tx1"/>
                </a:solidFill>
                <a:effectLst/>
                <a:latin typeface="Arial" panose="020B0604020202020204" pitchFamily="34" charset="0"/>
              </a:rPr>
              <a:t>: Transacción en SAP utilizada para ingresar y gestionar documentos de inventario.</a:t>
            </a:r>
          </a:p>
          <a:p>
            <a:pPr marL="0" marR="0" lvl="0" indent="0" algn="l" defTabSz="914400" rtl="0" eaLnBrk="0" fontAlgn="base" latinLnBrk="0" hangingPunct="0">
              <a:lnSpc>
                <a:spcPct val="100000"/>
              </a:lnSpc>
              <a:spcBef>
                <a:spcPct val="0"/>
              </a:spcBef>
              <a:spcAft>
                <a:spcPct val="0"/>
              </a:spcAft>
              <a:buClrTx/>
              <a:buSzTx/>
              <a:tabLst/>
            </a:pPr>
            <a:endParaRPr kumimoji="0" lang="es-CR" altLang="es-CR"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R" altLang="es-CR" sz="2200" b="1" i="0" u="none" strike="noStrike" cap="none" normalizeH="0" baseline="0" dirty="0">
                <a:ln>
                  <a:noFill/>
                </a:ln>
                <a:solidFill>
                  <a:schemeClr val="tx1"/>
                </a:solidFill>
                <a:effectLst/>
                <a:latin typeface="Arial" panose="020B0604020202020204" pitchFamily="34" charset="0"/>
              </a:rPr>
              <a:t>Transacción LM01</a:t>
            </a:r>
            <a:r>
              <a:rPr kumimoji="0" lang="es-CR" altLang="es-CR" sz="2200" b="0" i="0" u="none" strike="noStrike" cap="none" normalizeH="0" baseline="0" dirty="0">
                <a:ln>
                  <a:noFill/>
                </a:ln>
                <a:solidFill>
                  <a:schemeClr val="tx1"/>
                </a:solidFill>
                <a:effectLst/>
                <a:latin typeface="Arial" panose="020B0604020202020204" pitchFamily="34" charset="0"/>
              </a:rPr>
              <a:t>: Transacción en SAP para menú dinámico, utilizada principalmente en radiofrecuencia para la gestión de inventarios.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R" altLang="es-CR" sz="2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7696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7">
            <a:extLst>
              <a:ext uri="{FF2B5EF4-FFF2-40B4-BE49-F238E27FC236}">
                <a16:creationId xmlns:a16="http://schemas.microsoft.com/office/drawing/2014/main" id="{9E46EDA1-8122-D04F-07D1-AFB19D534D40}"/>
              </a:ext>
            </a:extLst>
          </p:cNvPr>
          <p:cNvSpPr txBox="1"/>
          <p:nvPr/>
        </p:nvSpPr>
        <p:spPr>
          <a:xfrm>
            <a:off x="304800" y="282575"/>
            <a:ext cx="11885405" cy="833562"/>
          </a:xfrm>
          <a:prstGeom prst="rect">
            <a:avLst/>
          </a:prstGeom>
        </p:spPr>
        <p:txBody>
          <a:bodyPr lIns="0" tIns="0" rIns="0" bIns="0" rtlCol="0" anchor="t">
            <a:spAutoFit/>
          </a:bodyPr>
          <a:lstStyle/>
          <a:p>
            <a:pPr>
              <a:lnSpc>
                <a:spcPts val="6549"/>
              </a:lnSpc>
            </a:pPr>
            <a:r>
              <a:rPr lang="en-US" sz="6000" dirty="0" err="1">
                <a:solidFill>
                  <a:srgbClr val="C00000"/>
                </a:solidFill>
                <a:latin typeface="Montaser Arabic Bold"/>
              </a:rPr>
              <a:t>Terminos</a:t>
            </a:r>
            <a:r>
              <a:rPr lang="en-US" sz="6000" dirty="0">
                <a:solidFill>
                  <a:srgbClr val="C00000"/>
                </a:solidFill>
                <a:latin typeface="Montaser Arabic Bold"/>
              </a:rPr>
              <a:t> y </a:t>
            </a:r>
            <a:r>
              <a:rPr lang="en-US" sz="6000" dirty="0" err="1">
                <a:solidFill>
                  <a:srgbClr val="C00000"/>
                </a:solidFill>
                <a:latin typeface="Montaser Arabic Bold"/>
              </a:rPr>
              <a:t>definiciones</a:t>
            </a:r>
            <a:endParaRPr lang="en-US" sz="6000" dirty="0">
              <a:solidFill>
                <a:srgbClr val="C00000"/>
              </a:solidFill>
              <a:latin typeface="Montaser Arabic Bold"/>
            </a:endParaRPr>
          </a:p>
        </p:txBody>
      </p:sp>
      <p:sp>
        <p:nvSpPr>
          <p:cNvPr id="7" name="Marcador de número de diapositiva 6">
            <a:extLst>
              <a:ext uri="{FF2B5EF4-FFF2-40B4-BE49-F238E27FC236}">
                <a16:creationId xmlns:a16="http://schemas.microsoft.com/office/drawing/2014/main" id="{81DC1E79-D6A4-FB6C-12A7-18E991383814}"/>
              </a:ext>
            </a:extLst>
          </p:cNvPr>
          <p:cNvSpPr>
            <a:spLocks noGrp="1"/>
          </p:cNvSpPr>
          <p:nvPr>
            <p:ph type="sldNum" sz="quarter" idx="12"/>
          </p:nvPr>
        </p:nvSpPr>
        <p:spPr/>
        <p:txBody>
          <a:bodyPr/>
          <a:lstStyle/>
          <a:p>
            <a:fld id="{B6F15528-21DE-4FAA-801E-634DDDAF4B2B}" type="slidenum">
              <a:rPr lang="en-US" smtClean="0">
                <a:solidFill>
                  <a:schemeClr val="tx1"/>
                </a:solidFill>
              </a:rPr>
              <a:pPr/>
              <a:t>11</a:t>
            </a:fld>
            <a:endParaRPr lang="en-US" dirty="0">
              <a:solidFill>
                <a:schemeClr val="tx1"/>
              </a:solidFill>
            </a:endParaRPr>
          </a:p>
        </p:txBody>
      </p:sp>
      <p:sp>
        <p:nvSpPr>
          <p:cNvPr id="3" name="Rectangle 1">
            <a:extLst>
              <a:ext uri="{FF2B5EF4-FFF2-40B4-BE49-F238E27FC236}">
                <a16:creationId xmlns:a16="http://schemas.microsoft.com/office/drawing/2014/main" id="{0C1D86D3-3AAF-800E-9439-52BD323E7461}"/>
              </a:ext>
            </a:extLst>
          </p:cNvPr>
          <p:cNvSpPr>
            <a:spLocks noChangeArrowheads="1"/>
          </p:cNvSpPr>
          <p:nvPr/>
        </p:nvSpPr>
        <p:spPr bwMode="auto">
          <a:xfrm>
            <a:off x="304800" y="1485900"/>
            <a:ext cx="1729740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R" altLang="es-CR" sz="2200" b="1" i="0" u="none" strike="noStrike" cap="none" normalizeH="0" baseline="0" dirty="0">
                <a:ln>
                  <a:noFill/>
                </a:ln>
                <a:solidFill>
                  <a:schemeClr val="tx1"/>
                </a:solidFill>
                <a:effectLst/>
                <a:latin typeface="Arial" panose="020B0604020202020204" pitchFamily="34" charset="0"/>
              </a:rPr>
              <a:t>Transacción LX17</a:t>
            </a:r>
            <a:r>
              <a:rPr kumimoji="0" lang="es-CR" altLang="es-CR" sz="2200" b="0" i="0" u="none" strike="noStrike" cap="none" normalizeH="0" baseline="0" dirty="0">
                <a:ln>
                  <a:noFill/>
                </a:ln>
                <a:solidFill>
                  <a:schemeClr val="tx1"/>
                </a:solidFill>
                <a:effectLst/>
                <a:latin typeface="Arial" panose="020B0604020202020204" pitchFamily="34" charset="0"/>
              </a:rPr>
              <a:t>: Transacción en SAP utilizada para listar las diferencias de inventario después del conteo.</a:t>
            </a:r>
          </a:p>
          <a:p>
            <a:pPr marL="0" marR="0" lvl="0" indent="0" algn="l" defTabSz="914400" rtl="0" eaLnBrk="0" fontAlgn="base" latinLnBrk="0" hangingPunct="0">
              <a:lnSpc>
                <a:spcPct val="100000"/>
              </a:lnSpc>
              <a:spcBef>
                <a:spcPct val="0"/>
              </a:spcBef>
              <a:spcAft>
                <a:spcPct val="0"/>
              </a:spcAft>
              <a:buClrTx/>
              <a:buSzTx/>
              <a:tabLst/>
            </a:pPr>
            <a:endParaRPr kumimoji="0" lang="es-CR" altLang="es-CR"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R" altLang="es-CR" sz="2200" b="1" i="0" u="none" strike="noStrike" cap="none" normalizeH="0" baseline="0" dirty="0">
                <a:ln>
                  <a:noFill/>
                </a:ln>
                <a:solidFill>
                  <a:schemeClr val="tx1"/>
                </a:solidFill>
                <a:effectLst/>
                <a:latin typeface="Arial" panose="020B0604020202020204" pitchFamily="34" charset="0"/>
              </a:rPr>
              <a:t>Transacción LI14</a:t>
            </a:r>
            <a:r>
              <a:rPr kumimoji="0" lang="es-CR" altLang="es-CR" sz="2200" b="0" i="0" u="none" strike="noStrike" cap="none" normalizeH="0" baseline="0" dirty="0">
                <a:ln>
                  <a:noFill/>
                </a:ln>
                <a:solidFill>
                  <a:schemeClr val="tx1"/>
                </a:solidFill>
                <a:effectLst/>
                <a:latin typeface="Arial" panose="020B0604020202020204" pitchFamily="34" charset="0"/>
              </a:rPr>
              <a:t>: Transacción en SAP utilizada para solicitar recuentos de inventario cuando se detectan diferencias.</a:t>
            </a:r>
          </a:p>
          <a:p>
            <a:pPr marL="0" marR="0" lvl="0" indent="0" algn="l" defTabSz="914400" rtl="0" eaLnBrk="0" fontAlgn="base" latinLnBrk="0" hangingPunct="0">
              <a:lnSpc>
                <a:spcPct val="100000"/>
              </a:lnSpc>
              <a:spcBef>
                <a:spcPct val="0"/>
              </a:spcBef>
              <a:spcAft>
                <a:spcPct val="0"/>
              </a:spcAft>
              <a:buClrTx/>
              <a:buSzTx/>
              <a:tabLst/>
            </a:pPr>
            <a:endParaRPr kumimoji="0" lang="es-CR" altLang="es-CR"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R" altLang="es-CR" sz="2200" b="1" i="0" u="none" strike="noStrike" cap="none" normalizeH="0" baseline="0" dirty="0">
                <a:ln>
                  <a:noFill/>
                </a:ln>
                <a:solidFill>
                  <a:schemeClr val="tx1"/>
                </a:solidFill>
                <a:effectLst/>
                <a:latin typeface="Arial" panose="020B0604020202020204" pitchFamily="34" charset="0"/>
              </a:rPr>
              <a:t>Transacción LM50</a:t>
            </a:r>
            <a:r>
              <a:rPr kumimoji="0" lang="es-CR" altLang="es-CR" sz="2200" b="0" i="0" u="none" strike="noStrike" cap="none" normalizeH="0" baseline="0" dirty="0">
                <a:ln>
                  <a:noFill/>
                </a:ln>
                <a:solidFill>
                  <a:schemeClr val="tx1"/>
                </a:solidFill>
                <a:effectLst/>
                <a:latin typeface="Arial" panose="020B0604020202020204" pitchFamily="34" charset="0"/>
              </a:rPr>
              <a:t>: Transacción en SAP para recuento de inventario gestionado por el sistema.</a:t>
            </a:r>
          </a:p>
          <a:p>
            <a:pPr marL="0" marR="0" lvl="0" indent="0" algn="l" defTabSz="914400" rtl="0" eaLnBrk="0" fontAlgn="base" latinLnBrk="0" hangingPunct="0">
              <a:lnSpc>
                <a:spcPct val="100000"/>
              </a:lnSpc>
              <a:spcBef>
                <a:spcPct val="0"/>
              </a:spcBef>
              <a:spcAft>
                <a:spcPct val="0"/>
              </a:spcAft>
              <a:buClrTx/>
              <a:buSzTx/>
              <a:tabLst/>
            </a:pPr>
            <a:endParaRPr kumimoji="0" lang="es-CR" altLang="es-CR"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R" altLang="es-CR" sz="2200" b="1" i="0" u="none" strike="noStrike" cap="none" normalizeH="0" baseline="0" dirty="0">
                <a:ln>
                  <a:noFill/>
                </a:ln>
                <a:solidFill>
                  <a:schemeClr val="tx1"/>
                </a:solidFill>
                <a:effectLst/>
                <a:latin typeface="Arial" panose="020B0604020202020204" pitchFamily="34" charset="0"/>
              </a:rPr>
              <a:t>Compensar Diferencias</a:t>
            </a:r>
            <a:r>
              <a:rPr kumimoji="0" lang="es-CR" altLang="es-CR" sz="2200" b="0" i="0" u="none" strike="noStrike" cap="none" normalizeH="0" baseline="0" dirty="0">
                <a:ln>
                  <a:noFill/>
                </a:ln>
                <a:solidFill>
                  <a:schemeClr val="tx1"/>
                </a:solidFill>
                <a:effectLst/>
                <a:latin typeface="Arial" panose="020B0604020202020204" pitchFamily="34" charset="0"/>
              </a:rPr>
              <a:t>: Proceso de registrar y ajustar las diferencias de inventario encontradas durante el conteo.</a:t>
            </a:r>
          </a:p>
          <a:p>
            <a:pPr marL="0" marR="0" lvl="0" indent="0" algn="l" defTabSz="914400" rtl="0" eaLnBrk="0" fontAlgn="base" latinLnBrk="0" hangingPunct="0">
              <a:lnSpc>
                <a:spcPct val="100000"/>
              </a:lnSpc>
              <a:spcBef>
                <a:spcPct val="0"/>
              </a:spcBef>
              <a:spcAft>
                <a:spcPct val="0"/>
              </a:spcAft>
              <a:buClrTx/>
              <a:buSzTx/>
              <a:tabLst/>
            </a:pPr>
            <a:endParaRPr kumimoji="0" lang="es-CR" altLang="es-CR"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R" altLang="es-CR" sz="2200" b="1" i="0" u="none" strike="noStrike" cap="none" normalizeH="0" baseline="0" dirty="0">
                <a:ln>
                  <a:noFill/>
                </a:ln>
                <a:solidFill>
                  <a:schemeClr val="tx1"/>
                </a:solidFill>
                <a:effectLst/>
                <a:latin typeface="Arial" panose="020B0604020202020204" pitchFamily="34" charset="0"/>
              </a:rPr>
              <a:t>Transacción LI20</a:t>
            </a:r>
            <a:r>
              <a:rPr kumimoji="0" lang="es-CR" altLang="es-CR" sz="2200" b="0" i="0" u="none" strike="noStrike" cap="none" normalizeH="0" baseline="0" dirty="0">
                <a:ln>
                  <a:noFill/>
                </a:ln>
                <a:solidFill>
                  <a:schemeClr val="tx1"/>
                </a:solidFill>
                <a:effectLst/>
                <a:latin typeface="Arial" panose="020B0604020202020204" pitchFamily="34" charset="0"/>
              </a:rPr>
              <a:t>: Transacción en SAP utilizada para eliminar diferencias de inventario en el sistema LVS.</a:t>
            </a:r>
          </a:p>
          <a:p>
            <a:pPr marL="0" marR="0" lvl="0" indent="0" algn="l" defTabSz="914400" rtl="0" eaLnBrk="0" fontAlgn="base" latinLnBrk="0" hangingPunct="0">
              <a:lnSpc>
                <a:spcPct val="100000"/>
              </a:lnSpc>
              <a:spcBef>
                <a:spcPct val="0"/>
              </a:spcBef>
              <a:spcAft>
                <a:spcPct val="0"/>
              </a:spcAft>
              <a:buClrTx/>
              <a:buSzTx/>
              <a:buFontTx/>
              <a:buChar char="•"/>
              <a:tabLst/>
            </a:pPr>
            <a:endParaRPr lang="es-CR" altLang="es-CR" sz="2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R" altLang="es-CR" sz="2200" b="1" i="0" u="none" strike="noStrike" cap="none" normalizeH="0" baseline="0" dirty="0">
                <a:ln>
                  <a:noFill/>
                </a:ln>
                <a:solidFill>
                  <a:schemeClr val="tx1"/>
                </a:solidFill>
                <a:effectLst/>
                <a:latin typeface="Arial" panose="020B0604020202020204" pitchFamily="34" charset="0"/>
              </a:rPr>
              <a:t>Transacción LI21</a:t>
            </a:r>
            <a:r>
              <a:rPr kumimoji="0" lang="es-CR" altLang="es-CR" sz="2200" b="0" i="0" u="none" strike="noStrike" cap="none" normalizeH="0" baseline="0" dirty="0">
                <a:ln>
                  <a:noFill/>
                </a:ln>
                <a:solidFill>
                  <a:schemeClr val="tx1"/>
                </a:solidFill>
                <a:effectLst/>
                <a:latin typeface="Arial" panose="020B0604020202020204" pitchFamily="34" charset="0"/>
              </a:rPr>
              <a:t>: Transacción en SAP utilizada para compensar diferencias de inventario en el sistema MM IM.</a:t>
            </a:r>
          </a:p>
          <a:p>
            <a:pPr marL="0" marR="0" lvl="0" indent="0" algn="l" defTabSz="914400" rtl="0" eaLnBrk="0" fontAlgn="base" latinLnBrk="0" hangingPunct="0">
              <a:lnSpc>
                <a:spcPct val="100000"/>
              </a:lnSpc>
              <a:spcBef>
                <a:spcPct val="0"/>
              </a:spcBef>
              <a:spcAft>
                <a:spcPct val="0"/>
              </a:spcAft>
              <a:buClrTx/>
              <a:buSzTx/>
              <a:tabLst/>
            </a:pPr>
            <a:endParaRPr kumimoji="0" lang="es-CR" altLang="es-CR"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R" altLang="es-CR" sz="2200" b="1" i="0" u="none" strike="noStrike" cap="none" normalizeH="0" baseline="0" dirty="0">
                <a:ln>
                  <a:noFill/>
                </a:ln>
                <a:solidFill>
                  <a:schemeClr val="tx1"/>
                </a:solidFill>
                <a:effectLst/>
                <a:latin typeface="Arial" panose="020B0604020202020204" pitchFamily="34" charset="0"/>
              </a:rPr>
              <a:t>Justificación de Diferencias</a:t>
            </a:r>
            <a:r>
              <a:rPr kumimoji="0" lang="es-CR" altLang="es-CR" sz="2200" b="0" i="0" u="none" strike="noStrike" cap="none" normalizeH="0" baseline="0" dirty="0">
                <a:ln>
                  <a:noFill/>
                </a:ln>
                <a:solidFill>
                  <a:schemeClr val="tx1"/>
                </a:solidFill>
                <a:effectLst/>
                <a:latin typeface="Arial" panose="020B0604020202020204" pitchFamily="34" charset="0"/>
              </a:rPr>
              <a:t>: Proceso de explicar las diferencias de inventario encontradas, especialmente cuando superan un monto específico (ejemplo: 100 mil colones).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R" altLang="es-CR"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R" altLang="es-CR" sz="2200" b="1" i="0" u="none" strike="noStrike" cap="none" normalizeH="0" baseline="0" dirty="0">
                <a:ln>
                  <a:noFill/>
                </a:ln>
                <a:solidFill>
                  <a:schemeClr val="tx1"/>
                </a:solidFill>
                <a:effectLst/>
                <a:latin typeface="Arial" panose="020B0604020202020204" pitchFamily="34" charset="0"/>
              </a:rPr>
              <a:t>Supervisor de PA</a:t>
            </a:r>
            <a:r>
              <a:rPr kumimoji="0" lang="es-CR" altLang="es-CR" sz="2200" b="0" i="0" u="none" strike="noStrike" cap="none" normalizeH="0" baseline="0" dirty="0">
                <a:ln>
                  <a:noFill/>
                </a:ln>
                <a:solidFill>
                  <a:schemeClr val="tx1"/>
                </a:solidFill>
                <a:effectLst/>
                <a:latin typeface="Arial" panose="020B0604020202020204" pitchFamily="34" charset="0"/>
              </a:rPr>
              <a:t>: Persona encargada de revisar y validar las diferencias de inventario, justificar grandes diferencias y coordinar las correcciones necesarias.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R" altLang="es-CR" sz="2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31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extLst>
              <p:ext uri="{D42A27DB-BD31-4B8C-83A1-F6EECF244321}">
                <p14:modId xmlns:p14="http://schemas.microsoft.com/office/powerpoint/2010/main" val="1146482407"/>
              </p:ext>
            </p:extLst>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12</a:t>
            </a:fld>
            <a:endParaRPr lang="en-US" dirty="0"/>
          </a:p>
        </p:txBody>
      </p:sp>
      <p:graphicFrame>
        <p:nvGraphicFramePr>
          <p:cNvPr id="28" name="Diagram 27">
            <a:extLst>
              <a:ext uri="{FF2B5EF4-FFF2-40B4-BE49-F238E27FC236}">
                <a16:creationId xmlns:a16="http://schemas.microsoft.com/office/drawing/2014/main" id="{E01D8865-A87C-F835-1DC7-DA9AAB9F3F22}"/>
              </a:ext>
            </a:extLst>
          </p:cNvPr>
          <p:cNvGraphicFramePr/>
          <p:nvPr>
            <p:extLst>
              <p:ext uri="{D42A27DB-BD31-4B8C-83A1-F6EECF244321}">
                <p14:modId xmlns:p14="http://schemas.microsoft.com/office/powerpoint/2010/main" val="616248260"/>
              </p:ext>
            </p:extLst>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CuadroTexto 3">
            <a:extLst>
              <a:ext uri="{FF2B5EF4-FFF2-40B4-BE49-F238E27FC236}">
                <a16:creationId xmlns:a16="http://schemas.microsoft.com/office/drawing/2014/main" id="{CFA115D3-FD8A-0A64-C2F0-33C61F226826}"/>
              </a:ext>
            </a:extLst>
          </p:cNvPr>
          <p:cNvSpPr txBox="1"/>
          <p:nvPr/>
        </p:nvSpPr>
        <p:spPr>
          <a:xfrm>
            <a:off x="838200" y="1638300"/>
            <a:ext cx="15808139" cy="1446550"/>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1. Según el proceso que se esté realizando se deben de determinar que ubicaciones se van a contar, en el caso de tienda llevan el conteo para realizar todas las ubicaciones en un periodo de tiempo determinado ; protección de activos lo puede realizar para corregir diferencias de Inventario y el grupo de inventarios y toma física pueden  realizar conteos de bodegas para cerrar procesos de conteos.</a:t>
            </a:r>
          </a:p>
        </p:txBody>
      </p:sp>
    </p:spTree>
    <p:extLst>
      <p:ext uri="{BB962C8B-B14F-4D97-AF65-F5344CB8AC3E}">
        <p14:creationId xmlns:p14="http://schemas.microsoft.com/office/powerpoint/2010/main" val="2098625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extLst>
              <p:ext uri="{D42A27DB-BD31-4B8C-83A1-F6EECF244321}">
                <p14:modId xmlns:p14="http://schemas.microsoft.com/office/powerpoint/2010/main" val="974175888"/>
              </p:ext>
            </p:extLst>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13</a:t>
            </a:fld>
            <a:endParaRPr lang="en-US" dirty="0"/>
          </a:p>
        </p:txBody>
      </p:sp>
      <p:sp>
        <p:nvSpPr>
          <p:cNvPr id="16" name="TextBox 15">
            <a:extLst>
              <a:ext uri="{FF2B5EF4-FFF2-40B4-BE49-F238E27FC236}">
                <a16:creationId xmlns:a16="http://schemas.microsoft.com/office/drawing/2014/main" id="{946AD0AB-82D6-0858-B774-A89F6D4462A6}"/>
              </a:ext>
            </a:extLst>
          </p:cNvPr>
          <p:cNvSpPr txBox="1"/>
          <p:nvPr/>
        </p:nvSpPr>
        <p:spPr>
          <a:xfrm>
            <a:off x="503663" y="1470544"/>
            <a:ext cx="17280673" cy="430887"/>
          </a:xfrm>
          <a:prstGeom prst="rect">
            <a:avLst/>
          </a:prstGeom>
          <a:noFill/>
        </p:spPr>
        <p:txBody>
          <a:bodyPr wrap="square" rtlCol="0">
            <a:spAutoFit/>
          </a:bodyPr>
          <a:lstStyle/>
          <a:p>
            <a:pPr marL="514350" indent="-514350">
              <a:buAutoNum type="arabicPeriod"/>
            </a:pPr>
            <a:r>
              <a:rPr lang="es-CR" sz="2200" dirty="0">
                <a:latin typeface="Arial" panose="020B0604020202020204" pitchFamily="34" charset="0"/>
                <a:cs typeface="Arial" panose="020B0604020202020204" pitchFamily="34" charset="0"/>
              </a:rPr>
              <a:t>Ingresar a la transacción LX15 seleccionar la ubicación para inventario del día fijado.</a:t>
            </a:r>
          </a:p>
        </p:txBody>
      </p:sp>
      <p:graphicFrame>
        <p:nvGraphicFramePr>
          <p:cNvPr id="28" name="Diagram 27">
            <a:extLst>
              <a:ext uri="{FF2B5EF4-FFF2-40B4-BE49-F238E27FC236}">
                <a16:creationId xmlns:a16="http://schemas.microsoft.com/office/drawing/2014/main" id="{E01D8865-A87C-F835-1DC7-DA9AAB9F3F22}"/>
              </a:ext>
            </a:extLst>
          </p:cNvPr>
          <p:cNvGraphicFramePr/>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TextBox 15">
            <a:extLst>
              <a:ext uri="{FF2B5EF4-FFF2-40B4-BE49-F238E27FC236}">
                <a16:creationId xmlns:a16="http://schemas.microsoft.com/office/drawing/2014/main" id="{E7A6BABB-E0A7-6969-F654-CEDCA35284B6}"/>
              </a:ext>
            </a:extLst>
          </p:cNvPr>
          <p:cNvSpPr txBox="1"/>
          <p:nvPr/>
        </p:nvSpPr>
        <p:spPr>
          <a:xfrm>
            <a:off x="503663" y="3883474"/>
            <a:ext cx="17280673" cy="430887"/>
          </a:xfrm>
          <a:prstGeom prst="rect">
            <a:avLst/>
          </a:prstGeom>
          <a:noFill/>
        </p:spPr>
        <p:txBody>
          <a:bodyPr wrap="square" rtlCol="0">
            <a:spAutoFit/>
          </a:bodyPr>
          <a:lstStyle/>
          <a:p>
            <a:r>
              <a:rPr lang="es-CR" sz="2200" dirty="0">
                <a:latin typeface="Arial" panose="020B0604020202020204" pitchFamily="34" charset="0"/>
                <a:cs typeface="Arial" panose="020B0604020202020204" pitchFamily="34" charset="0"/>
              </a:rPr>
              <a:t>2. Seleccionar el almacén y tipo de almacén </a:t>
            </a:r>
          </a:p>
        </p:txBody>
      </p:sp>
      <p:pic>
        <p:nvPicPr>
          <p:cNvPr id="5" name="Imagen 4">
            <a:extLst>
              <a:ext uri="{FF2B5EF4-FFF2-40B4-BE49-F238E27FC236}">
                <a16:creationId xmlns:a16="http://schemas.microsoft.com/office/drawing/2014/main" id="{1F023ECC-733E-AA36-6BB6-323E6D296C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3663" y="2459551"/>
            <a:ext cx="10534650" cy="800100"/>
          </a:xfrm>
          <a:prstGeom prst="rect">
            <a:avLst/>
          </a:prstGeom>
        </p:spPr>
      </p:pic>
      <p:pic>
        <p:nvPicPr>
          <p:cNvPr id="7" name="Imagen 6" descr="Interfaz de usuario gráfica, Texto, Sitio web&#10;&#10;Descripción generada automáticamente">
            <a:extLst>
              <a:ext uri="{FF2B5EF4-FFF2-40B4-BE49-F238E27FC236}">
                <a16:creationId xmlns:a16="http://schemas.microsoft.com/office/drawing/2014/main" id="{907D7C81-4596-5AE0-F865-ADC21E1E39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3663" y="4672490"/>
            <a:ext cx="3571875" cy="990600"/>
          </a:xfrm>
          <a:prstGeom prst="rect">
            <a:avLst/>
          </a:prstGeom>
        </p:spPr>
      </p:pic>
      <p:pic>
        <p:nvPicPr>
          <p:cNvPr id="8" name="Imagen 7" descr="Interfaz de usuario gráfica, Aplicación&#10;&#10;Descripción generada automáticamente">
            <a:hlinkClick r:id="rId14"/>
            <a:extLst>
              <a:ext uri="{FF2B5EF4-FFF2-40B4-BE49-F238E27FC236}">
                <a16:creationId xmlns:a16="http://schemas.microsoft.com/office/drawing/2014/main" id="{4B20E9C6-91B1-69A2-89A1-C3F620C9F8B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4706600" y="7923423"/>
            <a:ext cx="3771900" cy="1414463"/>
          </a:xfrm>
          <a:prstGeom prst="rect">
            <a:avLst/>
          </a:prstGeom>
        </p:spPr>
      </p:pic>
      <p:sp>
        <p:nvSpPr>
          <p:cNvPr id="4" name="TextBox 15">
            <a:extLst>
              <a:ext uri="{FF2B5EF4-FFF2-40B4-BE49-F238E27FC236}">
                <a16:creationId xmlns:a16="http://schemas.microsoft.com/office/drawing/2014/main" id="{946AD0AB-82D6-0858-B774-A89F6D4462A6}"/>
              </a:ext>
            </a:extLst>
          </p:cNvPr>
          <p:cNvSpPr txBox="1"/>
          <p:nvPr/>
        </p:nvSpPr>
        <p:spPr>
          <a:xfrm>
            <a:off x="503663" y="6362108"/>
            <a:ext cx="17280673" cy="430887"/>
          </a:xfrm>
          <a:prstGeom prst="rect">
            <a:avLst/>
          </a:prstGeom>
          <a:noFill/>
        </p:spPr>
        <p:txBody>
          <a:bodyPr wrap="square" rtlCol="0">
            <a:spAutoFit/>
          </a:bodyPr>
          <a:lstStyle/>
          <a:p>
            <a:r>
              <a:rPr lang="es-CR" sz="2200" dirty="0">
                <a:latin typeface="Arial" panose="020B0604020202020204" pitchFamily="34" charset="0"/>
                <a:cs typeface="Arial" panose="020B0604020202020204" pitchFamily="34" charset="0"/>
              </a:rPr>
              <a:t>3. Ingresar la ubicación o ubicaciones , con la opción del cuadrito y flecha hacia la derecha se</a:t>
            </a:r>
          </a:p>
        </p:txBody>
      </p:sp>
      <p:pic>
        <p:nvPicPr>
          <p:cNvPr id="6" name="Imagen 5" descr="Interfaz de usuario gráfica, Icono&#10;&#10;Descripción generada automáticamente">
            <a:extLst>
              <a:ext uri="{FF2B5EF4-FFF2-40B4-BE49-F238E27FC236}">
                <a16:creationId xmlns:a16="http://schemas.microsoft.com/office/drawing/2014/main" id="{0E1FBA7D-BB80-DCFF-6DB1-501085A1210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03663" y="7175530"/>
            <a:ext cx="933450" cy="571500"/>
          </a:xfrm>
          <a:prstGeom prst="rect">
            <a:avLst/>
          </a:prstGeom>
        </p:spPr>
      </p:pic>
    </p:spTree>
    <p:extLst>
      <p:ext uri="{BB962C8B-B14F-4D97-AF65-F5344CB8AC3E}">
        <p14:creationId xmlns:p14="http://schemas.microsoft.com/office/powerpoint/2010/main" val="2415985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14</a:t>
            </a:fld>
            <a:endParaRPr lang="en-US" dirty="0"/>
          </a:p>
        </p:txBody>
      </p:sp>
      <p:graphicFrame>
        <p:nvGraphicFramePr>
          <p:cNvPr id="28" name="Diagram 27">
            <a:extLst>
              <a:ext uri="{FF2B5EF4-FFF2-40B4-BE49-F238E27FC236}">
                <a16:creationId xmlns:a16="http://schemas.microsoft.com/office/drawing/2014/main" id="{E01D8865-A87C-F835-1DC7-DA9AAB9F3F22}"/>
              </a:ext>
            </a:extLst>
          </p:cNvPr>
          <p:cNvGraphicFramePr/>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TextBox 15">
            <a:extLst>
              <a:ext uri="{FF2B5EF4-FFF2-40B4-BE49-F238E27FC236}">
                <a16:creationId xmlns:a16="http://schemas.microsoft.com/office/drawing/2014/main" id="{E7A6BABB-E0A7-6969-F654-CEDCA35284B6}"/>
              </a:ext>
            </a:extLst>
          </p:cNvPr>
          <p:cNvSpPr txBox="1"/>
          <p:nvPr/>
        </p:nvSpPr>
        <p:spPr>
          <a:xfrm>
            <a:off x="503663" y="1413395"/>
            <a:ext cx="17280673" cy="430887"/>
          </a:xfrm>
          <a:prstGeom prst="rect">
            <a:avLst/>
          </a:prstGeom>
          <a:noFill/>
        </p:spPr>
        <p:txBody>
          <a:bodyPr wrap="square" rtlCol="0">
            <a:spAutoFit/>
          </a:bodyPr>
          <a:lstStyle/>
          <a:p>
            <a:r>
              <a:rPr lang="es-CR" sz="2200" dirty="0">
                <a:latin typeface="Arial" panose="020B0604020202020204" pitchFamily="34" charset="0"/>
                <a:cs typeface="Arial" panose="020B0604020202020204" pitchFamily="34" charset="0"/>
              </a:rPr>
              <a:t>4. Digitar o pegar las ubicaciones a contar, tocar el botón que parece un reloj </a:t>
            </a:r>
          </a:p>
        </p:txBody>
      </p:sp>
      <p:pic>
        <p:nvPicPr>
          <p:cNvPr id="7" name="Imagen 6" descr="Captura de pantalla de un celular&#10;&#10;Descripción generada automáticamente">
            <a:extLst>
              <a:ext uri="{FF2B5EF4-FFF2-40B4-BE49-F238E27FC236}">
                <a16:creationId xmlns:a16="http://schemas.microsoft.com/office/drawing/2014/main" id="{F67C46B1-86D4-07CB-9223-9BEBDD1A6A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3541" y="1941021"/>
            <a:ext cx="4038600" cy="4365125"/>
          </a:xfrm>
          <a:prstGeom prst="rect">
            <a:avLst/>
          </a:prstGeom>
        </p:spPr>
      </p:pic>
      <p:sp>
        <p:nvSpPr>
          <p:cNvPr id="4" name="TextBox 15">
            <a:extLst>
              <a:ext uri="{FF2B5EF4-FFF2-40B4-BE49-F238E27FC236}">
                <a16:creationId xmlns:a16="http://schemas.microsoft.com/office/drawing/2014/main" id="{E7A6BABB-E0A7-6969-F654-CEDCA35284B6}"/>
              </a:ext>
            </a:extLst>
          </p:cNvPr>
          <p:cNvSpPr txBox="1"/>
          <p:nvPr/>
        </p:nvSpPr>
        <p:spPr>
          <a:xfrm>
            <a:off x="503663" y="6402885"/>
            <a:ext cx="17280673" cy="430887"/>
          </a:xfrm>
          <a:prstGeom prst="rect">
            <a:avLst/>
          </a:prstGeom>
          <a:noFill/>
        </p:spPr>
        <p:txBody>
          <a:bodyPr wrap="square" rtlCol="0">
            <a:spAutoFit/>
          </a:bodyPr>
          <a:lstStyle/>
          <a:p>
            <a:r>
              <a:rPr lang="es-CR" sz="2200" dirty="0">
                <a:latin typeface="Arial" panose="020B0604020202020204" pitchFamily="34" charset="0"/>
                <a:cs typeface="Arial" panose="020B0604020202020204" pitchFamily="34" charset="0"/>
              </a:rPr>
              <a:t>5. Llenar el campo de referencia con un nombre relacionado al conteo de ubicaciones y que sirva como identificador del conteo</a:t>
            </a:r>
          </a:p>
        </p:txBody>
      </p:sp>
      <p:pic>
        <p:nvPicPr>
          <p:cNvPr id="6" name="Imagen 5">
            <a:extLst>
              <a:ext uri="{FF2B5EF4-FFF2-40B4-BE49-F238E27FC236}">
                <a16:creationId xmlns:a16="http://schemas.microsoft.com/office/drawing/2014/main" id="{56ADEA68-83B2-6CE4-E59E-06AA77B2C5CC}"/>
              </a:ext>
            </a:extLst>
          </p:cNvPr>
          <p:cNvPicPr>
            <a:picLocks noChangeAspect="1"/>
          </p:cNvPicPr>
          <p:nvPr/>
        </p:nvPicPr>
        <p:blipFill>
          <a:blip r:embed="rId13"/>
          <a:stretch>
            <a:fillRect/>
          </a:stretch>
        </p:blipFill>
        <p:spPr>
          <a:xfrm>
            <a:off x="873541" y="7277100"/>
            <a:ext cx="3752850" cy="485775"/>
          </a:xfrm>
          <a:prstGeom prst="rect">
            <a:avLst/>
          </a:prstGeom>
        </p:spPr>
      </p:pic>
    </p:spTree>
    <p:extLst>
      <p:ext uri="{BB962C8B-B14F-4D97-AF65-F5344CB8AC3E}">
        <p14:creationId xmlns:p14="http://schemas.microsoft.com/office/powerpoint/2010/main" val="2136334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15</a:t>
            </a:fld>
            <a:endParaRPr lang="en-US" dirty="0"/>
          </a:p>
        </p:txBody>
      </p:sp>
      <p:sp>
        <p:nvSpPr>
          <p:cNvPr id="16" name="TextBox 15">
            <a:extLst>
              <a:ext uri="{FF2B5EF4-FFF2-40B4-BE49-F238E27FC236}">
                <a16:creationId xmlns:a16="http://schemas.microsoft.com/office/drawing/2014/main" id="{946AD0AB-82D6-0858-B774-A89F6D4462A6}"/>
              </a:ext>
            </a:extLst>
          </p:cNvPr>
          <p:cNvSpPr txBox="1"/>
          <p:nvPr/>
        </p:nvSpPr>
        <p:spPr>
          <a:xfrm>
            <a:off x="503664" y="1297960"/>
            <a:ext cx="17280673" cy="430887"/>
          </a:xfrm>
          <a:prstGeom prst="rect">
            <a:avLst/>
          </a:prstGeom>
          <a:noFill/>
        </p:spPr>
        <p:txBody>
          <a:bodyPr wrap="square" rtlCol="0">
            <a:spAutoFit/>
          </a:bodyPr>
          <a:lstStyle/>
          <a:p>
            <a:r>
              <a:rPr lang="es-CR" sz="2200" dirty="0">
                <a:latin typeface="Arial" panose="020B0604020202020204" pitchFamily="34" charset="0"/>
                <a:cs typeface="Arial" panose="020B0604020202020204" pitchFamily="34" charset="0"/>
              </a:rPr>
              <a:t>6. Habilitar las ubicaciones inventariables en el </a:t>
            </a:r>
            <a:r>
              <a:rPr lang="es-CR" sz="2200" dirty="0" err="1">
                <a:latin typeface="Arial" panose="020B0604020202020204" pitchFamily="34" charset="0"/>
                <a:cs typeface="Arial" panose="020B0604020202020204" pitchFamily="34" charset="0"/>
              </a:rPr>
              <a:t>check</a:t>
            </a:r>
            <a:r>
              <a:rPr lang="es-CR" sz="2200" dirty="0">
                <a:latin typeface="Arial" panose="020B0604020202020204" pitchFamily="34" charset="0"/>
                <a:cs typeface="Arial" panose="020B0604020202020204" pitchFamily="34" charset="0"/>
              </a:rPr>
              <a:t>, dar </a:t>
            </a:r>
            <a:r>
              <a:rPr lang="es-CR" sz="2200" dirty="0" err="1">
                <a:latin typeface="Arial" panose="020B0604020202020204" pitchFamily="34" charset="0"/>
                <a:cs typeface="Arial" panose="020B0604020202020204" pitchFamily="34" charset="0"/>
              </a:rPr>
              <a:t>enter</a:t>
            </a:r>
            <a:endParaRPr lang="es-CR" sz="2200" dirty="0">
              <a:latin typeface="Arial" panose="020B0604020202020204" pitchFamily="34" charset="0"/>
              <a:cs typeface="Arial" panose="020B0604020202020204" pitchFamily="34" charset="0"/>
            </a:endParaRPr>
          </a:p>
        </p:txBody>
      </p:sp>
      <p:graphicFrame>
        <p:nvGraphicFramePr>
          <p:cNvPr id="28" name="Diagram 27">
            <a:extLst>
              <a:ext uri="{FF2B5EF4-FFF2-40B4-BE49-F238E27FC236}">
                <a16:creationId xmlns:a16="http://schemas.microsoft.com/office/drawing/2014/main" id="{E01D8865-A87C-F835-1DC7-DA9AAB9F3F22}"/>
              </a:ext>
            </a:extLst>
          </p:cNvPr>
          <p:cNvGraphicFramePr/>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Imagen 4">
            <a:extLst>
              <a:ext uri="{FF2B5EF4-FFF2-40B4-BE49-F238E27FC236}">
                <a16:creationId xmlns:a16="http://schemas.microsoft.com/office/drawing/2014/main" id="{4AE46626-62A9-4BD0-09A4-BD6C7CB92BB9}"/>
              </a:ext>
            </a:extLst>
          </p:cNvPr>
          <p:cNvPicPr>
            <a:picLocks noChangeAspect="1"/>
          </p:cNvPicPr>
          <p:nvPr/>
        </p:nvPicPr>
        <p:blipFill>
          <a:blip r:embed="rId12"/>
          <a:stretch>
            <a:fillRect/>
          </a:stretch>
        </p:blipFill>
        <p:spPr>
          <a:xfrm>
            <a:off x="914400" y="2027051"/>
            <a:ext cx="4762500" cy="666750"/>
          </a:xfrm>
          <a:prstGeom prst="rect">
            <a:avLst/>
          </a:prstGeom>
        </p:spPr>
      </p:pic>
      <p:sp>
        <p:nvSpPr>
          <p:cNvPr id="8" name="TextBox 15">
            <a:extLst>
              <a:ext uri="{FF2B5EF4-FFF2-40B4-BE49-F238E27FC236}">
                <a16:creationId xmlns:a16="http://schemas.microsoft.com/office/drawing/2014/main" id="{4388D5C1-7389-0A52-DAA5-9F3CFD4BF727}"/>
              </a:ext>
            </a:extLst>
          </p:cNvPr>
          <p:cNvSpPr txBox="1"/>
          <p:nvPr/>
        </p:nvSpPr>
        <p:spPr>
          <a:xfrm>
            <a:off x="503663" y="3188183"/>
            <a:ext cx="17280673" cy="430887"/>
          </a:xfrm>
          <a:prstGeom prst="rect">
            <a:avLst/>
          </a:prstGeom>
          <a:noFill/>
        </p:spPr>
        <p:txBody>
          <a:bodyPr wrap="square" rtlCol="0">
            <a:spAutoFit/>
          </a:bodyPr>
          <a:lstStyle/>
          <a:p>
            <a:r>
              <a:rPr lang="es-CR" sz="2200" dirty="0">
                <a:latin typeface="Arial" panose="020B0604020202020204" pitchFamily="34" charset="0"/>
                <a:cs typeface="Arial" panose="020B0604020202020204" pitchFamily="34" charset="0"/>
              </a:rPr>
              <a:t>7. Tocar en “Activar" los conteos, el botón parece una batita con chispas	</a:t>
            </a:r>
          </a:p>
        </p:txBody>
      </p:sp>
      <p:pic>
        <p:nvPicPr>
          <p:cNvPr id="10" name="Imagen 9" descr="Interfaz de usuario gráfica, Texto, Aplicación&#10;&#10;Descripción generada automáticamente">
            <a:extLst>
              <a:ext uri="{FF2B5EF4-FFF2-40B4-BE49-F238E27FC236}">
                <a16:creationId xmlns:a16="http://schemas.microsoft.com/office/drawing/2014/main" id="{41207E18-F841-0C9A-2C38-03FB6A032EA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4400" y="3619070"/>
            <a:ext cx="6027052" cy="3487498"/>
          </a:xfrm>
          <a:prstGeom prst="rect">
            <a:avLst/>
          </a:prstGeom>
        </p:spPr>
      </p:pic>
    </p:spTree>
    <p:extLst>
      <p:ext uri="{BB962C8B-B14F-4D97-AF65-F5344CB8AC3E}">
        <p14:creationId xmlns:p14="http://schemas.microsoft.com/office/powerpoint/2010/main" val="2588609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extLst>
              <p:ext uri="{D42A27DB-BD31-4B8C-83A1-F6EECF244321}">
                <p14:modId xmlns:p14="http://schemas.microsoft.com/office/powerpoint/2010/main" val="1889164038"/>
              </p:ext>
            </p:extLst>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16</a:t>
            </a:fld>
            <a:endParaRPr lang="en-US" dirty="0"/>
          </a:p>
        </p:txBody>
      </p:sp>
      <p:sp>
        <p:nvSpPr>
          <p:cNvPr id="16" name="TextBox 15">
            <a:extLst>
              <a:ext uri="{FF2B5EF4-FFF2-40B4-BE49-F238E27FC236}">
                <a16:creationId xmlns:a16="http://schemas.microsoft.com/office/drawing/2014/main" id="{946AD0AB-82D6-0858-B774-A89F6D4462A6}"/>
              </a:ext>
            </a:extLst>
          </p:cNvPr>
          <p:cNvSpPr txBox="1"/>
          <p:nvPr/>
        </p:nvSpPr>
        <p:spPr>
          <a:xfrm>
            <a:off x="550126" y="1334167"/>
            <a:ext cx="17578039" cy="1785104"/>
          </a:xfrm>
          <a:prstGeom prst="rect">
            <a:avLst/>
          </a:prstGeom>
          <a:noFill/>
        </p:spPr>
        <p:txBody>
          <a:bodyPr wrap="square" rtlCol="0">
            <a:spAutoFit/>
          </a:bodyPr>
          <a:lstStyle/>
          <a:p>
            <a:r>
              <a:rPr lang="es-CR" sz="2200" dirty="0">
                <a:latin typeface="Arial" panose="020B0604020202020204" pitchFamily="34" charset="0"/>
                <a:cs typeface="Arial" panose="020B0604020202020204" pitchFamily="34" charset="0"/>
              </a:rPr>
              <a:t>SM35 - Supervisión de entrada por lotes: SM35 es una transacción utilizada para supervisar y gestionar procesos de entrada por lotes. Esto puede incluir procesos como la carga masiva de datos o la ejecución de transacciones de manera automática para procesar grandes volúmenes de información</a:t>
            </a:r>
          </a:p>
          <a:p>
            <a:endParaRPr lang="es-CR" sz="2200" dirty="0">
              <a:latin typeface="Arial" panose="020B0604020202020204" pitchFamily="34" charset="0"/>
              <a:cs typeface="Arial" panose="020B0604020202020204" pitchFamily="34" charset="0"/>
            </a:endParaRPr>
          </a:p>
          <a:p>
            <a:r>
              <a:rPr lang="es-CR" sz="2200" dirty="0">
                <a:latin typeface="Arial" panose="020B0604020202020204" pitchFamily="34" charset="0"/>
                <a:cs typeface="Arial" panose="020B0604020202020204" pitchFamily="34" charset="0"/>
              </a:rPr>
              <a:t>1.Tocar en "Procesamiento carpeta" los lleva a la "SM35" sin salir de la transacción.</a:t>
            </a:r>
          </a:p>
        </p:txBody>
      </p:sp>
      <p:graphicFrame>
        <p:nvGraphicFramePr>
          <p:cNvPr id="28" name="Diagram 27">
            <a:extLst>
              <a:ext uri="{FF2B5EF4-FFF2-40B4-BE49-F238E27FC236}">
                <a16:creationId xmlns:a16="http://schemas.microsoft.com/office/drawing/2014/main" id="{E01D8865-A87C-F835-1DC7-DA9AAB9F3F22}"/>
              </a:ext>
            </a:extLst>
          </p:cNvPr>
          <p:cNvGraphicFramePr/>
          <p:nvPr>
            <p:extLst>
              <p:ext uri="{D42A27DB-BD31-4B8C-83A1-F6EECF244321}">
                <p14:modId xmlns:p14="http://schemas.microsoft.com/office/powerpoint/2010/main" val="2026287289"/>
              </p:ext>
            </p:extLst>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Imagen 3">
            <a:extLst>
              <a:ext uri="{FF2B5EF4-FFF2-40B4-BE49-F238E27FC236}">
                <a16:creationId xmlns:a16="http://schemas.microsoft.com/office/drawing/2014/main" id="{163EC3F6-DCC0-2479-7DC7-3F4130F86DAA}"/>
              </a:ext>
            </a:extLst>
          </p:cNvPr>
          <p:cNvPicPr>
            <a:picLocks noChangeAspect="1"/>
          </p:cNvPicPr>
          <p:nvPr/>
        </p:nvPicPr>
        <p:blipFill>
          <a:blip r:embed="rId12"/>
          <a:stretch>
            <a:fillRect/>
          </a:stretch>
        </p:blipFill>
        <p:spPr>
          <a:xfrm>
            <a:off x="865239" y="3545157"/>
            <a:ext cx="3295650" cy="523875"/>
          </a:xfrm>
          <a:prstGeom prst="rect">
            <a:avLst/>
          </a:prstGeom>
        </p:spPr>
      </p:pic>
      <p:sp>
        <p:nvSpPr>
          <p:cNvPr id="5" name="TextBox 15">
            <a:extLst>
              <a:ext uri="{FF2B5EF4-FFF2-40B4-BE49-F238E27FC236}">
                <a16:creationId xmlns:a16="http://schemas.microsoft.com/office/drawing/2014/main" id="{259CCF7B-C429-A8DC-8783-83EF6A2153A0}"/>
              </a:ext>
            </a:extLst>
          </p:cNvPr>
          <p:cNvSpPr txBox="1"/>
          <p:nvPr/>
        </p:nvSpPr>
        <p:spPr>
          <a:xfrm>
            <a:off x="564874" y="4494919"/>
            <a:ext cx="17280673" cy="430887"/>
          </a:xfrm>
          <a:prstGeom prst="rect">
            <a:avLst/>
          </a:prstGeom>
          <a:noFill/>
        </p:spPr>
        <p:txBody>
          <a:bodyPr wrap="square" rtlCol="0">
            <a:spAutoFit/>
          </a:bodyPr>
          <a:lstStyle/>
          <a:p>
            <a:r>
              <a:rPr lang="es-CR" sz="2200" dirty="0">
                <a:latin typeface="Arial" panose="020B0604020202020204" pitchFamily="34" charset="0"/>
                <a:cs typeface="Arial" panose="020B0604020202020204" pitchFamily="34" charset="0"/>
              </a:rPr>
              <a:t>2. Seleccionar el conteo que corresponde a la fecha que se habilitaron las ubicaciones 	</a:t>
            </a:r>
          </a:p>
        </p:txBody>
      </p:sp>
      <p:pic>
        <p:nvPicPr>
          <p:cNvPr id="7" name="Imagen 6" descr="Interfaz de usuario gráfica, Aplicación&#10;&#10;Descripción generada automáticamente">
            <a:extLst>
              <a:ext uri="{FF2B5EF4-FFF2-40B4-BE49-F238E27FC236}">
                <a16:creationId xmlns:a16="http://schemas.microsoft.com/office/drawing/2014/main" id="{2E84C0C0-8AC8-F90D-8602-3930175B0CD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8200" y="5050523"/>
            <a:ext cx="8124826" cy="3048328"/>
          </a:xfrm>
          <a:prstGeom prst="rect">
            <a:avLst/>
          </a:prstGeom>
        </p:spPr>
      </p:pic>
      <p:pic>
        <p:nvPicPr>
          <p:cNvPr id="3" name="Imagen 2" descr="Interfaz de usuario gráfica, Aplicación&#10;&#10;Descripción generada automáticamente">
            <a:hlinkClick r:id="rId14"/>
            <a:extLst>
              <a:ext uri="{FF2B5EF4-FFF2-40B4-BE49-F238E27FC236}">
                <a16:creationId xmlns:a16="http://schemas.microsoft.com/office/drawing/2014/main" id="{BD4E14DF-02FA-5AD3-079C-07B9612D0FA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4706600" y="7923423"/>
            <a:ext cx="3771900" cy="1414463"/>
          </a:xfrm>
          <a:prstGeom prst="rect">
            <a:avLst/>
          </a:prstGeom>
        </p:spPr>
      </p:pic>
    </p:spTree>
    <p:extLst>
      <p:ext uri="{BB962C8B-B14F-4D97-AF65-F5344CB8AC3E}">
        <p14:creationId xmlns:p14="http://schemas.microsoft.com/office/powerpoint/2010/main" val="3695363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17</a:t>
            </a:fld>
            <a:endParaRPr lang="en-US" dirty="0"/>
          </a:p>
        </p:txBody>
      </p:sp>
      <p:sp>
        <p:nvSpPr>
          <p:cNvPr id="16" name="TextBox 15">
            <a:extLst>
              <a:ext uri="{FF2B5EF4-FFF2-40B4-BE49-F238E27FC236}">
                <a16:creationId xmlns:a16="http://schemas.microsoft.com/office/drawing/2014/main" id="{946AD0AB-82D6-0858-B774-A89F6D4462A6}"/>
              </a:ext>
            </a:extLst>
          </p:cNvPr>
          <p:cNvSpPr txBox="1"/>
          <p:nvPr/>
        </p:nvSpPr>
        <p:spPr>
          <a:xfrm>
            <a:off x="550126" y="1334167"/>
            <a:ext cx="17578039" cy="430887"/>
          </a:xfrm>
          <a:prstGeom prst="rect">
            <a:avLst/>
          </a:prstGeom>
          <a:noFill/>
        </p:spPr>
        <p:txBody>
          <a:bodyPr wrap="square" rtlCol="0">
            <a:spAutoFit/>
          </a:bodyPr>
          <a:lstStyle/>
          <a:p>
            <a:r>
              <a:rPr lang="es-CR" sz="2200" dirty="0">
                <a:latin typeface="Arial" panose="020B0604020202020204" pitchFamily="34" charset="0"/>
                <a:cs typeface="Arial" panose="020B0604020202020204" pitchFamily="34" charset="0"/>
              </a:rPr>
              <a:t>3. Tocar el botón ejecutar, esto despliega otra ventana</a:t>
            </a:r>
          </a:p>
        </p:txBody>
      </p:sp>
      <p:graphicFrame>
        <p:nvGraphicFramePr>
          <p:cNvPr id="28" name="Diagram 27">
            <a:extLst>
              <a:ext uri="{FF2B5EF4-FFF2-40B4-BE49-F238E27FC236}">
                <a16:creationId xmlns:a16="http://schemas.microsoft.com/office/drawing/2014/main" id="{E01D8865-A87C-F835-1DC7-DA9AAB9F3F22}"/>
              </a:ext>
            </a:extLst>
          </p:cNvPr>
          <p:cNvGraphicFramePr/>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TextBox 15">
            <a:extLst>
              <a:ext uri="{FF2B5EF4-FFF2-40B4-BE49-F238E27FC236}">
                <a16:creationId xmlns:a16="http://schemas.microsoft.com/office/drawing/2014/main" id="{259CCF7B-C429-A8DC-8783-83EF6A2153A0}"/>
              </a:ext>
            </a:extLst>
          </p:cNvPr>
          <p:cNvSpPr txBox="1"/>
          <p:nvPr/>
        </p:nvSpPr>
        <p:spPr>
          <a:xfrm>
            <a:off x="583993" y="3238500"/>
            <a:ext cx="17280673" cy="769441"/>
          </a:xfrm>
          <a:prstGeom prst="rect">
            <a:avLst/>
          </a:prstGeom>
          <a:noFill/>
        </p:spPr>
        <p:txBody>
          <a:bodyPr wrap="square" rtlCol="0">
            <a:spAutoFit/>
          </a:bodyPr>
          <a:lstStyle/>
          <a:p>
            <a:r>
              <a:rPr lang="es-CR" sz="2200" dirty="0">
                <a:latin typeface="Arial" panose="020B0604020202020204" pitchFamily="34" charset="0"/>
                <a:cs typeface="Arial" panose="020B0604020202020204" pitchFamily="34" charset="0"/>
              </a:rPr>
              <a:t>4. Tocar los parámetros de modo de procesamiento invisible, en funciones adiciones debe quedar con </a:t>
            </a:r>
            <a:r>
              <a:rPr lang="es-CR" sz="2200" dirty="0" err="1">
                <a:latin typeface="Arial" panose="020B0604020202020204" pitchFamily="34" charset="0"/>
                <a:cs typeface="Arial" panose="020B0604020202020204" pitchFamily="34" charset="0"/>
              </a:rPr>
              <a:t>chek</a:t>
            </a:r>
            <a:r>
              <a:rPr lang="es-CR" sz="2200" dirty="0">
                <a:latin typeface="Arial" panose="020B0604020202020204" pitchFamily="34" charset="0"/>
                <a:cs typeface="Arial" panose="020B0604020202020204" pitchFamily="34" charset="0"/>
              </a:rPr>
              <a:t>  el Log ampliado, Modo experto y </a:t>
            </a:r>
            <a:r>
              <a:rPr lang="es-CR" sz="2200" dirty="0" err="1">
                <a:latin typeface="Arial" panose="020B0604020202020204" pitchFamily="34" charset="0"/>
                <a:cs typeface="Arial" panose="020B0604020202020204" pitchFamily="34" charset="0"/>
              </a:rPr>
              <a:t>tam.estándar</a:t>
            </a:r>
            <a:r>
              <a:rPr lang="es-CR" sz="2200" dirty="0">
                <a:latin typeface="Arial" panose="020B0604020202020204" pitchFamily="34" charset="0"/>
                <a:cs typeface="Arial" panose="020B0604020202020204" pitchFamily="34" charset="0"/>
              </a:rPr>
              <a:t> </a:t>
            </a:r>
            <a:r>
              <a:rPr lang="es-CR" sz="2200" dirty="0" err="1">
                <a:latin typeface="Arial" panose="020B0604020202020204" pitchFamily="34" charset="0"/>
                <a:cs typeface="Arial" panose="020B0604020202020204" pitchFamily="34" charset="0"/>
              </a:rPr>
              <a:t>dynpro</a:t>
            </a:r>
            <a:r>
              <a:rPr lang="es-CR" sz="2200" dirty="0">
                <a:latin typeface="Arial" panose="020B0604020202020204" pitchFamily="34" charset="0"/>
                <a:cs typeface="Arial" panose="020B0604020202020204" pitchFamily="34" charset="0"/>
              </a:rPr>
              <a:t>, por último, ejecutar.	</a:t>
            </a:r>
          </a:p>
        </p:txBody>
      </p:sp>
      <p:pic>
        <p:nvPicPr>
          <p:cNvPr id="6" name="Imagen 5" descr="Interfaz de usuario gráfica, Texto, Aplicación&#10;&#10;Descripción generada automáticamente">
            <a:extLst>
              <a:ext uri="{FF2B5EF4-FFF2-40B4-BE49-F238E27FC236}">
                <a16:creationId xmlns:a16="http://schemas.microsoft.com/office/drawing/2014/main" id="{9581F17F-C691-F403-8903-0F393DEA811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6800" y="2135808"/>
            <a:ext cx="1790700" cy="885825"/>
          </a:xfrm>
          <a:prstGeom prst="rect">
            <a:avLst/>
          </a:prstGeom>
        </p:spPr>
      </p:pic>
      <p:pic>
        <p:nvPicPr>
          <p:cNvPr id="9" name="Imagen 8" descr="Interfaz de usuario gráfica, Aplicación&#10;&#10;Descripción generada automáticamente">
            <a:extLst>
              <a:ext uri="{FF2B5EF4-FFF2-40B4-BE49-F238E27FC236}">
                <a16:creationId xmlns:a16="http://schemas.microsoft.com/office/drawing/2014/main" id="{97B408E1-9E48-89D8-E17F-82CE24AFB85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7620" y="4086567"/>
            <a:ext cx="8391525" cy="4410075"/>
          </a:xfrm>
          <a:prstGeom prst="rect">
            <a:avLst/>
          </a:prstGeom>
        </p:spPr>
      </p:pic>
    </p:spTree>
    <p:extLst>
      <p:ext uri="{BB962C8B-B14F-4D97-AF65-F5344CB8AC3E}">
        <p14:creationId xmlns:p14="http://schemas.microsoft.com/office/powerpoint/2010/main" val="1243875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extLst>
              <p:ext uri="{D42A27DB-BD31-4B8C-83A1-F6EECF244321}">
                <p14:modId xmlns:p14="http://schemas.microsoft.com/office/powerpoint/2010/main" val="250468568"/>
              </p:ext>
            </p:extLst>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18</a:t>
            </a:fld>
            <a:endParaRPr lang="en-US" dirty="0"/>
          </a:p>
        </p:txBody>
      </p:sp>
      <p:sp>
        <p:nvSpPr>
          <p:cNvPr id="16" name="TextBox 15">
            <a:extLst>
              <a:ext uri="{FF2B5EF4-FFF2-40B4-BE49-F238E27FC236}">
                <a16:creationId xmlns:a16="http://schemas.microsoft.com/office/drawing/2014/main" id="{946AD0AB-82D6-0858-B774-A89F6D4462A6}"/>
              </a:ext>
            </a:extLst>
          </p:cNvPr>
          <p:cNvSpPr txBox="1"/>
          <p:nvPr/>
        </p:nvSpPr>
        <p:spPr>
          <a:xfrm>
            <a:off x="457200" y="1329356"/>
            <a:ext cx="14706600" cy="430887"/>
          </a:xfrm>
          <a:prstGeom prst="rect">
            <a:avLst/>
          </a:prstGeom>
          <a:noFill/>
        </p:spPr>
        <p:txBody>
          <a:bodyPr wrap="square" rtlCol="0">
            <a:spAutoFit/>
          </a:bodyPr>
          <a:lstStyle/>
          <a:p>
            <a:pPr marL="514350" indent="-514350">
              <a:buAutoNum type="arabicPeriod"/>
            </a:pPr>
            <a:r>
              <a:rPr lang="es-CR" sz="2200" dirty="0">
                <a:latin typeface="Arial" panose="020B0604020202020204" pitchFamily="34" charset="0"/>
                <a:cs typeface="Arial" panose="020B0604020202020204" pitchFamily="34" charset="0"/>
              </a:rPr>
              <a:t>Acceder a la transacción "lx22" para ir a resumen de inventario, filtrar la fecha</a:t>
            </a:r>
            <a:endParaRPr lang="en-US" sz="2200" dirty="0">
              <a:latin typeface="Arial" panose="020B0604020202020204" pitchFamily="34" charset="0"/>
              <a:cs typeface="Arial" panose="020B0604020202020204" pitchFamily="34" charset="0"/>
            </a:endParaRPr>
          </a:p>
        </p:txBody>
      </p:sp>
      <p:graphicFrame>
        <p:nvGraphicFramePr>
          <p:cNvPr id="28" name="Diagram 27">
            <a:extLst>
              <a:ext uri="{FF2B5EF4-FFF2-40B4-BE49-F238E27FC236}">
                <a16:creationId xmlns:a16="http://schemas.microsoft.com/office/drawing/2014/main" id="{E01D8865-A87C-F835-1DC7-DA9AAB9F3F22}"/>
              </a:ext>
            </a:extLst>
          </p:cNvPr>
          <p:cNvGraphicFramePr/>
          <p:nvPr>
            <p:extLst>
              <p:ext uri="{D42A27DB-BD31-4B8C-83A1-F6EECF244321}">
                <p14:modId xmlns:p14="http://schemas.microsoft.com/office/powerpoint/2010/main" val="3867538075"/>
              </p:ext>
            </p:extLst>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Imagen 5">
            <a:extLst>
              <a:ext uri="{FF2B5EF4-FFF2-40B4-BE49-F238E27FC236}">
                <a16:creationId xmlns:a16="http://schemas.microsoft.com/office/drawing/2014/main" id="{9FBB9E29-309E-6FEB-CBB2-99F5BD2BC3C6}"/>
              </a:ext>
            </a:extLst>
          </p:cNvPr>
          <p:cNvPicPr>
            <a:picLocks noChangeAspect="1"/>
          </p:cNvPicPr>
          <p:nvPr/>
        </p:nvPicPr>
        <p:blipFill>
          <a:blip r:embed="rId12"/>
          <a:stretch>
            <a:fillRect/>
          </a:stretch>
        </p:blipFill>
        <p:spPr>
          <a:xfrm>
            <a:off x="1166812" y="6104968"/>
            <a:ext cx="14277975" cy="2133600"/>
          </a:xfrm>
          <a:prstGeom prst="rect">
            <a:avLst/>
          </a:prstGeom>
        </p:spPr>
      </p:pic>
      <p:sp>
        <p:nvSpPr>
          <p:cNvPr id="5" name="CuadroTexto 4">
            <a:extLst>
              <a:ext uri="{FF2B5EF4-FFF2-40B4-BE49-F238E27FC236}">
                <a16:creationId xmlns:a16="http://schemas.microsoft.com/office/drawing/2014/main" id="{526F3663-BA84-3B5C-1B14-1E4881F50A9C}"/>
              </a:ext>
            </a:extLst>
          </p:cNvPr>
          <p:cNvSpPr txBox="1"/>
          <p:nvPr/>
        </p:nvSpPr>
        <p:spPr>
          <a:xfrm>
            <a:off x="480646" y="5285477"/>
            <a:ext cx="7825154" cy="430887"/>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2. Ver documento de Inventario</a:t>
            </a:r>
          </a:p>
        </p:txBody>
      </p:sp>
      <p:pic>
        <p:nvPicPr>
          <p:cNvPr id="3" name="Imagen 2" descr="Interfaz de usuario gráfica, Aplicación&#10;&#10;Descripción generada automáticamente">
            <a:hlinkClick r:id="rId13"/>
            <a:extLst>
              <a:ext uri="{FF2B5EF4-FFF2-40B4-BE49-F238E27FC236}">
                <a16:creationId xmlns:a16="http://schemas.microsoft.com/office/drawing/2014/main" id="{47A8C837-C272-54D3-FFB1-CBC9C4C60E0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4706600" y="7923423"/>
            <a:ext cx="3771900" cy="1414463"/>
          </a:xfrm>
          <a:prstGeom prst="rect">
            <a:avLst/>
          </a:prstGeom>
        </p:spPr>
      </p:pic>
      <p:pic>
        <p:nvPicPr>
          <p:cNvPr id="7" name="Imagen 6">
            <a:extLst>
              <a:ext uri="{FF2B5EF4-FFF2-40B4-BE49-F238E27FC236}">
                <a16:creationId xmlns:a16="http://schemas.microsoft.com/office/drawing/2014/main" id="{8F6706C4-8CF0-EC09-DC4C-613C0E4C761C}"/>
              </a:ext>
            </a:extLst>
          </p:cNvPr>
          <p:cNvPicPr>
            <a:picLocks noChangeAspect="1"/>
          </p:cNvPicPr>
          <p:nvPr/>
        </p:nvPicPr>
        <p:blipFill>
          <a:blip r:embed="rId15"/>
          <a:stretch>
            <a:fillRect/>
          </a:stretch>
        </p:blipFill>
        <p:spPr>
          <a:xfrm>
            <a:off x="1023725" y="2004237"/>
            <a:ext cx="6858001" cy="509573"/>
          </a:xfrm>
          <a:prstGeom prst="rect">
            <a:avLst/>
          </a:prstGeom>
        </p:spPr>
      </p:pic>
      <p:pic>
        <p:nvPicPr>
          <p:cNvPr id="9" name="Imagen 8">
            <a:extLst>
              <a:ext uri="{FF2B5EF4-FFF2-40B4-BE49-F238E27FC236}">
                <a16:creationId xmlns:a16="http://schemas.microsoft.com/office/drawing/2014/main" id="{8894E3E1-FBC4-91DF-E2AD-BABCAACD93DC}"/>
              </a:ext>
            </a:extLst>
          </p:cNvPr>
          <p:cNvPicPr>
            <a:picLocks noChangeAspect="1"/>
          </p:cNvPicPr>
          <p:nvPr/>
        </p:nvPicPr>
        <p:blipFill>
          <a:blip r:embed="rId16"/>
          <a:srcRect b="40779"/>
          <a:stretch/>
        </p:blipFill>
        <p:spPr>
          <a:xfrm>
            <a:off x="8305800" y="2040321"/>
            <a:ext cx="8526065" cy="3035143"/>
          </a:xfrm>
          <a:prstGeom prst="rect">
            <a:avLst/>
          </a:prstGeom>
        </p:spPr>
      </p:pic>
    </p:spTree>
    <p:extLst>
      <p:ext uri="{BB962C8B-B14F-4D97-AF65-F5344CB8AC3E}">
        <p14:creationId xmlns:p14="http://schemas.microsoft.com/office/powerpoint/2010/main" val="3254248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19</a:t>
            </a:fld>
            <a:endParaRPr lang="en-US" dirty="0"/>
          </a:p>
        </p:txBody>
      </p:sp>
      <p:graphicFrame>
        <p:nvGraphicFramePr>
          <p:cNvPr id="28" name="Diagram 27">
            <a:extLst>
              <a:ext uri="{FF2B5EF4-FFF2-40B4-BE49-F238E27FC236}">
                <a16:creationId xmlns:a16="http://schemas.microsoft.com/office/drawing/2014/main" id="{E01D8865-A87C-F835-1DC7-DA9AAB9F3F22}"/>
              </a:ext>
            </a:extLst>
          </p:cNvPr>
          <p:cNvGraphicFramePr/>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Imagen 4">
            <a:extLst>
              <a:ext uri="{FF2B5EF4-FFF2-40B4-BE49-F238E27FC236}">
                <a16:creationId xmlns:a16="http://schemas.microsoft.com/office/drawing/2014/main" id="{6BA306EC-8BC7-5234-10D2-41A7CC74E91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9639" y="2094304"/>
            <a:ext cx="4762500" cy="514350"/>
          </a:xfrm>
          <a:prstGeom prst="rect">
            <a:avLst/>
          </a:prstGeom>
        </p:spPr>
      </p:pic>
      <p:pic>
        <p:nvPicPr>
          <p:cNvPr id="8" name="Imagen 7" descr="Interfaz de usuario gráfica, Aplicación&#10;&#10;Descripción generada automáticamente">
            <a:extLst>
              <a:ext uri="{FF2B5EF4-FFF2-40B4-BE49-F238E27FC236}">
                <a16:creationId xmlns:a16="http://schemas.microsoft.com/office/drawing/2014/main" id="{BD33EAD9-0B5E-9B33-28F6-E4BAA2C45E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79639" y="3514295"/>
            <a:ext cx="3370006" cy="1626394"/>
          </a:xfrm>
          <a:prstGeom prst="rect">
            <a:avLst/>
          </a:prstGeom>
        </p:spPr>
      </p:pic>
      <p:sp>
        <p:nvSpPr>
          <p:cNvPr id="6" name="CuadroTexto 5">
            <a:extLst>
              <a:ext uri="{FF2B5EF4-FFF2-40B4-BE49-F238E27FC236}">
                <a16:creationId xmlns:a16="http://schemas.microsoft.com/office/drawing/2014/main" id="{F8E72BC6-E9F1-9DAE-435D-7185AD30DB10}"/>
              </a:ext>
            </a:extLst>
          </p:cNvPr>
          <p:cNvSpPr txBox="1"/>
          <p:nvPr/>
        </p:nvSpPr>
        <p:spPr>
          <a:xfrm>
            <a:off x="578624" y="1427601"/>
            <a:ext cx="12344400" cy="430887"/>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3. Ir a la transacción LI02N -Documentos de inventario  </a:t>
            </a:r>
          </a:p>
        </p:txBody>
      </p:sp>
      <p:sp>
        <p:nvSpPr>
          <p:cNvPr id="9" name="CuadroTexto 8">
            <a:extLst>
              <a:ext uri="{FF2B5EF4-FFF2-40B4-BE49-F238E27FC236}">
                <a16:creationId xmlns:a16="http://schemas.microsoft.com/office/drawing/2014/main" id="{9E6C7DC9-6230-42A0-BAE6-14DA714C4650}"/>
              </a:ext>
            </a:extLst>
          </p:cNvPr>
          <p:cNvSpPr txBox="1"/>
          <p:nvPr/>
        </p:nvSpPr>
        <p:spPr>
          <a:xfrm>
            <a:off x="591537" y="3008100"/>
            <a:ext cx="17675509" cy="430887"/>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4. Ingresar al documento de Inventario, se coloca el número que corresponde al conteo seguido se da ENTER.</a:t>
            </a:r>
          </a:p>
        </p:txBody>
      </p:sp>
      <p:pic>
        <p:nvPicPr>
          <p:cNvPr id="3" name="Imagen 2" descr="Interfaz de usuario gráfica, Texto, Aplicación&#10;&#10;Descripción generada automáticamente">
            <a:extLst>
              <a:ext uri="{FF2B5EF4-FFF2-40B4-BE49-F238E27FC236}">
                <a16:creationId xmlns:a16="http://schemas.microsoft.com/office/drawing/2014/main" id="{B754A954-0F13-0806-2434-7BCC50DDE7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52600" y="5730564"/>
            <a:ext cx="10837606" cy="3403404"/>
          </a:xfrm>
          <a:prstGeom prst="rect">
            <a:avLst/>
          </a:prstGeom>
        </p:spPr>
      </p:pic>
      <p:sp>
        <p:nvSpPr>
          <p:cNvPr id="4" name="CuadroTexto 3">
            <a:extLst>
              <a:ext uri="{FF2B5EF4-FFF2-40B4-BE49-F238E27FC236}">
                <a16:creationId xmlns:a16="http://schemas.microsoft.com/office/drawing/2014/main" id="{6E87B8E5-6465-1E44-6D1A-A012F07B319E}"/>
              </a:ext>
            </a:extLst>
          </p:cNvPr>
          <p:cNvSpPr txBox="1"/>
          <p:nvPr/>
        </p:nvSpPr>
        <p:spPr>
          <a:xfrm>
            <a:off x="601369" y="5220183"/>
            <a:ext cx="12344400" cy="430887"/>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5. Escribir el nombre de usuario que ejecuta el conteo</a:t>
            </a:r>
          </a:p>
        </p:txBody>
      </p:sp>
      <p:pic>
        <p:nvPicPr>
          <p:cNvPr id="7" name="Imagen 6" descr="Interfaz de usuario gráfica, Aplicación&#10;&#10;Descripción generada automáticamente">
            <a:extLst>
              <a:ext uri="{FF2B5EF4-FFF2-40B4-BE49-F238E27FC236}">
                <a16:creationId xmlns:a16="http://schemas.microsoft.com/office/drawing/2014/main" id="{E6221437-BA4A-6703-4B55-68386584157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672002" y="7107339"/>
            <a:ext cx="2295525" cy="609600"/>
          </a:xfrm>
          <a:prstGeom prst="rect">
            <a:avLst/>
          </a:prstGeom>
        </p:spPr>
      </p:pic>
      <p:sp>
        <p:nvSpPr>
          <p:cNvPr id="10" name="CuadroTexto 9">
            <a:extLst>
              <a:ext uri="{FF2B5EF4-FFF2-40B4-BE49-F238E27FC236}">
                <a16:creationId xmlns:a16="http://schemas.microsoft.com/office/drawing/2014/main" id="{E26E8253-650A-B9DE-1F93-913EEFF0454A}"/>
              </a:ext>
            </a:extLst>
          </p:cNvPr>
          <p:cNvSpPr txBox="1"/>
          <p:nvPr/>
        </p:nvSpPr>
        <p:spPr>
          <a:xfrm>
            <a:off x="13487400" y="5915276"/>
            <a:ext cx="4419600" cy="769441"/>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6. Tocar el botón grabar para guardar el dato del usuario</a:t>
            </a:r>
          </a:p>
        </p:txBody>
      </p:sp>
    </p:spTree>
    <p:extLst>
      <p:ext uri="{BB962C8B-B14F-4D97-AF65-F5344CB8AC3E}">
        <p14:creationId xmlns:p14="http://schemas.microsoft.com/office/powerpoint/2010/main" val="3832887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6"/>
          <p:cNvSpPr txBox="1"/>
          <p:nvPr/>
        </p:nvSpPr>
        <p:spPr>
          <a:xfrm>
            <a:off x="381000" y="1028700"/>
            <a:ext cx="14532499" cy="7205627"/>
          </a:xfrm>
          <a:prstGeom prst="rect">
            <a:avLst/>
          </a:prstGeom>
        </p:spPr>
        <p:txBody>
          <a:bodyPr wrap="square" lIns="0" tIns="0" rIns="0" bIns="0" rtlCol="0" anchor="t">
            <a:spAutoFit/>
          </a:bodyPr>
          <a:lstStyle/>
          <a:p>
            <a:pPr marL="1276057" lvl="1" indent="-742950">
              <a:lnSpc>
                <a:spcPct val="200000"/>
              </a:lnSpc>
              <a:buFont typeface="+mj-lt"/>
              <a:buAutoNum type="arabicPeriod"/>
            </a:pPr>
            <a:r>
              <a:rPr lang="es-CR" sz="4000" dirty="0">
                <a:solidFill>
                  <a:srgbClr val="1C1C13"/>
                </a:solidFill>
                <a:latin typeface="Montaser Arabic" panose="020B0604020202020204" charset="-78"/>
                <a:cs typeface="Montaser Arabic" panose="020B0604020202020204" charset="-78"/>
              </a:rPr>
              <a:t>Introducción</a:t>
            </a:r>
          </a:p>
          <a:p>
            <a:pPr marL="1276057" lvl="1" indent="-742950">
              <a:lnSpc>
                <a:spcPct val="200000"/>
              </a:lnSpc>
              <a:buFont typeface="+mj-lt"/>
              <a:buAutoNum type="arabicPeriod"/>
            </a:pPr>
            <a:r>
              <a:rPr lang="es-CR" sz="4000" dirty="0">
                <a:solidFill>
                  <a:srgbClr val="1C1C13"/>
                </a:solidFill>
                <a:latin typeface="Montaser Arabic" panose="020B0604020202020204" charset="-78"/>
                <a:cs typeface="Montaser Arabic" panose="020B0604020202020204" charset="-78"/>
              </a:rPr>
              <a:t>Objetivo </a:t>
            </a:r>
            <a:endParaRPr lang="es-CR" sz="4000" dirty="0">
              <a:solidFill>
                <a:srgbClr val="1C1C13"/>
              </a:solidFill>
              <a:highlight>
                <a:srgbClr val="FFFF00"/>
              </a:highlight>
              <a:latin typeface="Montaser Arabic" panose="020B0604020202020204" charset="-78"/>
              <a:cs typeface="Montaser Arabic" panose="020B0604020202020204" charset="-78"/>
            </a:endParaRPr>
          </a:p>
          <a:p>
            <a:pPr marL="1276057" lvl="1" indent="-742950">
              <a:lnSpc>
                <a:spcPct val="200000"/>
              </a:lnSpc>
              <a:buFont typeface="+mj-lt"/>
              <a:buAutoNum type="arabicPeriod"/>
            </a:pPr>
            <a:r>
              <a:rPr lang="es-CR" sz="4000" dirty="0">
                <a:solidFill>
                  <a:srgbClr val="1C1C13"/>
                </a:solidFill>
                <a:latin typeface="Montaser Arabic" panose="020B0604020202020204" charset="-78"/>
                <a:cs typeface="Montaser Arabic" panose="020B0604020202020204" charset="-78"/>
              </a:rPr>
              <a:t>Generalidades SAP </a:t>
            </a:r>
          </a:p>
          <a:p>
            <a:pPr marL="1276057" lvl="1" indent="-742950">
              <a:lnSpc>
                <a:spcPct val="200000"/>
              </a:lnSpc>
              <a:buFont typeface="+mj-lt"/>
              <a:buAutoNum type="arabicPeriod"/>
            </a:pPr>
            <a:r>
              <a:rPr lang="es-CR" sz="4000" dirty="0">
                <a:solidFill>
                  <a:srgbClr val="1C1C13"/>
                </a:solidFill>
                <a:latin typeface="Montaser Arabic" panose="020B0604020202020204" charset="-78"/>
                <a:cs typeface="Montaser Arabic" panose="020B0604020202020204" charset="-78"/>
              </a:rPr>
              <a:t>Diagrama de flujo </a:t>
            </a:r>
          </a:p>
          <a:p>
            <a:pPr marL="1276057" lvl="1" indent="-742950">
              <a:lnSpc>
                <a:spcPct val="200000"/>
              </a:lnSpc>
              <a:buFont typeface="+mj-lt"/>
              <a:buAutoNum type="arabicPeriod"/>
            </a:pPr>
            <a:r>
              <a:rPr lang="es-CR" sz="4000" dirty="0">
                <a:solidFill>
                  <a:srgbClr val="1C1C13"/>
                </a:solidFill>
                <a:latin typeface="Montaser Arabic" panose="020B0604020202020204" charset="-78"/>
                <a:cs typeface="Montaser Arabic" panose="020B0604020202020204" charset="-78"/>
              </a:rPr>
              <a:t>Así cambia nuestra área</a:t>
            </a:r>
          </a:p>
          <a:p>
            <a:pPr marL="1276057" lvl="1" indent="-742950">
              <a:lnSpc>
                <a:spcPct val="200000"/>
              </a:lnSpc>
              <a:buFont typeface="+mj-lt"/>
              <a:buAutoNum type="arabicPeriod"/>
            </a:pPr>
            <a:r>
              <a:rPr lang="es-CR" sz="4000" dirty="0">
                <a:solidFill>
                  <a:srgbClr val="1C1C13"/>
                </a:solidFill>
                <a:latin typeface="Montaser Arabic" panose="020B0604020202020204" charset="-78"/>
                <a:cs typeface="Montaser Arabic" panose="020B0604020202020204" charset="-78"/>
              </a:rPr>
              <a:t>Descripción del Proceso</a:t>
            </a:r>
          </a:p>
        </p:txBody>
      </p:sp>
      <p:sp>
        <p:nvSpPr>
          <p:cNvPr id="23" name="TextBox 30">
            <a:extLst>
              <a:ext uri="{FF2B5EF4-FFF2-40B4-BE49-F238E27FC236}">
                <a16:creationId xmlns:a16="http://schemas.microsoft.com/office/drawing/2014/main" id="{11D4944D-383C-EFCF-1043-855FDC789D6A}"/>
              </a:ext>
            </a:extLst>
          </p:cNvPr>
          <p:cNvSpPr txBox="1"/>
          <p:nvPr/>
        </p:nvSpPr>
        <p:spPr>
          <a:xfrm>
            <a:off x="12866196" y="215988"/>
            <a:ext cx="4367270" cy="569580"/>
          </a:xfrm>
          <a:prstGeom prst="rect">
            <a:avLst/>
          </a:prstGeom>
        </p:spPr>
        <p:txBody>
          <a:bodyPr lIns="0" tIns="0" rIns="0" bIns="0" rtlCol="0" anchor="t">
            <a:spAutoFit/>
          </a:bodyPr>
          <a:lstStyle/>
          <a:p>
            <a:pPr algn="ctr">
              <a:lnSpc>
                <a:spcPts val="4770"/>
              </a:lnSpc>
            </a:pPr>
            <a:r>
              <a:rPr lang="en-US" sz="3407" dirty="0">
                <a:solidFill>
                  <a:srgbClr val="FFFFFF"/>
                </a:solidFill>
                <a:latin typeface="Montaser Arabic Bold"/>
              </a:rPr>
              <a:t>CONTENIDO</a:t>
            </a:r>
            <a:endParaRPr lang="en-US" sz="2807" dirty="0">
              <a:solidFill>
                <a:srgbClr val="FFFFFF"/>
              </a:solidFill>
              <a:latin typeface="Montaser Arabic Bold"/>
            </a:endParaRPr>
          </a:p>
        </p:txBody>
      </p:sp>
      <p:sp>
        <p:nvSpPr>
          <p:cNvPr id="3" name="Marcador de número de diapositiva 2">
            <a:extLst>
              <a:ext uri="{FF2B5EF4-FFF2-40B4-BE49-F238E27FC236}">
                <a16:creationId xmlns:a16="http://schemas.microsoft.com/office/drawing/2014/main" id="{3676EDFB-8369-642E-F068-24DA4707AAD8}"/>
              </a:ext>
            </a:extLst>
          </p:cNvPr>
          <p:cNvSpPr>
            <a:spLocks noGrp="1"/>
          </p:cNvSpPr>
          <p:nvPr>
            <p:ph type="sldNum" sz="quarter" idx="12"/>
          </p:nvPr>
        </p:nvSpPr>
        <p:spPr/>
        <p:txBody>
          <a:bodyPr/>
          <a:lstStyle/>
          <a:p>
            <a:fld id="{B6F15528-21DE-4FAA-801E-634DDDAF4B2B}" type="slidenum">
              <a:rPr lang="en-US" smtClean="0"/>
              <a:pPr/>
              <a:t>2</a:t>
            </a:fld>
            <a:endParaRPr lang="en-US" dirty="0"/>
          </a:p>
        </p:txBody>
      </p:sp>
      <p:sp>
        <p:nvSpPr>
          <p:cNvPr id="2" name="TextBox 1">
            <a:extLst>
              <a:ext uri="{FF2B5EF4-FFF2-40B4-BE49-F238E27FC236}">
                <a16:creationId xmlns:a16="http://schemas.microsoft.com/office/drawing/2014/main" id="{2F7C79EF-50F8-22DB-8469-ACD7FC1A4A05}"/>
              </a:ext>
            </a:extLst>
          </p:cNvPr>
          <p:cNvSpPr txBox="1"/>
          <p:nvPr/>
        </p:nvSpPr>
        <p:spPr>
          <a:xfrm>
            <a:off x="245165" y="201948"/>
            <a:ext cx="12099235" cy="777264"/>
          </a:xfrm>
          <a:prstGeom prst="rect">
            <a:avLst/>
          </a:prstGeom>
        </p:spPr>
        <p:txBody>
          <a:bodyPr lIns="0" tIns="0" rIns="0" bIns="0" rtlCol="0" anchor="t">
            <a:spAutoFit/>
          </a:bodyPr>
          <a:lstStyle>
            <a:defPPr>
              <a:defRPr lang="en-US"/>
            </a:defPPr>
            <a:lvl1pPr>
              <a:lnSpc>
                <a:spcPts val="6549"/>
              </a:lnSpc>
              <a:defRPr sz="4800">
                <a:solidFill>
                  <a:srgbClr val="C00000"/>
                </a:solidFill>
                <a:latin typeface="Montaser Arabic Bold"/>
              </a:defRPr>
            </a:lvl1pPr>
          </a:lstStyle>
          <a:p>
            <a:r>
              <a:rPr lang="es-CR" dirty="0"/>
              <a:t>CONTENIDO</a:t>
            </a:r>
          </a:p>
        </p:txBody>
      </p:sp>
      <p:grpSp>
        <p:nvGrpSpPr>
          <p:cNvPr id="4" name="Group 3">
            <a:extLst>
              <a:ext uri="{FF2B5EF4-FFF2-40B4-BE49-F238E27FC236}">
                <a16:creationId xmlns:a16="http://schemas.microsoft.com/office/drawing/2014/main" id="{E166AECF-776C-B356-CD7E-223152367628}"/>
              </a:ext>
            </a:extLst>
          </p:cNvPr>
          <p:cNvGrpSpPr/>
          <p:nvPr/>
        </p:nvGrpSpPr>
        <p:grpSpPr>
          <a:xfrm>
            <a:off x="11125200" y="1000982"/>
            <a:ext cx="6705600" cy="6961917"/>
            <a:chOff x="9020952" y="3086100"/>
            <a:chExt cx="8512614" cy="6536636"/>
          </a:xfrm>
        </p:grpSpPr>
        <p:sp>
          <p:nvSpPr>
            <p:cNvPr id="5" name="TextBox 26">
              <a:extLst>
                <a:ext uri="{FF2B5EF4-FFF2-40B4-BE49-F238E27FC236}">
                  <a16:creationId xmlns:a16="http://schemas.microsoft.com/office/drawing/2014/main" id="{F06A512B-677A-CF36-9D39-6980F01C83C5}"/>
                </a:ext>
              </a:extLst>
            </p:cNvPr>
            <p:cNvSpPr txBox="1"/>
            <p:nvPr/>
          </p:nvSpPr>
          <p:spPr>
            <a:xfrm>
              <a:off x="12787924" y="8250565"/>
              <a:ext cx="4745642" cy="1372171"/>
            </a:xfrm>
            <a:prstGeom prst="rect">
              <a:avLst/>
            </a:prstGeom>
          </p:spPr>
          <p:txBody>
            <a:bodyPr lIns="0" tIns="0" rIns="0" bIns="0" rtlCol="0" anchor="t">
              <a:spAutoFit/>
            </a:bodyPr>
            <a:lstStyle/>
            <a:p>
              <a:pPr algn="ctr">
                <a:lnSpc>
                  <a:spcPts val="10724"/>
                </a:lnSpc>
              </a:pPr>
              <a:r>
                <a:rPr lang="en-US" sz="7660" dirty="0">
                  <a:solidFill>
                    <a:srgbClr val="C00000"/>
                  </a:solidFill>
                  <a:latin typeface="Buffalo"/>
                </a:rPr>
                <a:t>Nos movemos</a:t>
              </a:r>
            </a:p>
          </p:txBody>
        </p:sp>
        <p:pic>
          <p:nvPicPr>
            <p:cNvPr id="6" name="Imagen 22">
              <a:extLst>
                <a:ext uri="{FF2B5EF4-FFF2-40B4-BE49-F238E27FC236}">
                  <a16:creationId xmlns:a16="http://schemas.microsoft.com/office/drawing/2014/main" id="{C4DCB4CE-90A5-46C4-2511-CADA2D899CD0}"/>
                </a:ext>
              </a:extLst>
            </p:cNvPr>
            <p:cNvPicPr>
              <a:picLocks noChangeAspect="1"/>
            </p:cNvPicPr>
            <p:nvPr/>
          </p:nvPicPr>
          <p:blipFill>
            <a:blip r:embed="rId3"/>
            <a:stretch>
              <a:fillRect/>
            </a:stretch>
          </p:blipFill>
          <p:spPr>
            <a:xfrm>
              <a:off x="13994873" y="6326281"/>
              <a:ext cx="2341104" cy="2307951"/>
            </a:xfrm>
            <a:prstGeom prst="rect">
              <a:avLst/>
            </a:prstGeom>
          </p:spPr>
        </p:pic>
        <p:sp>
          <p:nvSpPr>
            <p:cNvPr id="9" name="Freeform 2">
              <a:extLst>
                <a:ext uri="{FF2B5EF4-FFF2-40B4-BE49-F238E27FC236}">
                  <a16:creationId xmlns:a16="http://schemas.microsoft.com/office/drawing/2014/main" id="{96047B0D-DF45-AA03-F250-FB8C0EF40F3F}"/>
                </a:ext>
              </a:extLst>
            </p:cNvPr>
            <p:cNvSpPr/>
            <p:nvPr/>
          </p:nvSpPr>
          <p:spPr>
            <a:xfrm rot="1191875">
              <a:off x="12400528" y="3120671"/>
              <a:ext cx="1814174" cy="1752945"/>
            </a:xfrm>
            <a:custGeom>
              <a:avLst/>
              <a:gdLst/>
              <a:ahLst/>
              <a:cxnLst/>
              <a:rect l="l" t="t" r="r" b="b"/>
              <a:pathLst>
                <a:path w="1814174" h="1752945">
                  <a:moveTo>
                    <a:pt x="0" y="0"/>
                  </a:moveTo>
                  <a:lnTo>
                    <a:pt x="1814174" y="0"/>
                  </a:lnTo>
                  <a:lnTo>
                    <a:pt x="1814174" y="1752945"/>
                  </a:lnTo>
                  <a:lnTo>
                    <a:pt x="0" y="1752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R"/>
            </a:p>
          </p:txBody>
        </p:sp>
        <p:sp>
          <p:nvSpPr>
            <p:cNvPr id="10" name="Freeform 5">
              <a:extLst>
                <a:ext uri="{FF2B5EF4-FFF2-40B4-BE49-F238E27FC236}">
                  <a16:creationId xmlns:a16="http://schemas.microsoft.com/office/drawing/2014/main" id="{EAC70707-23F7-F87D-2414-D019C1F62436}"/>
                </a:ext>
              </a:extLst>
            </p:cNvPr>
            <p:cNvSpPr/>
            <p:nvPr/>
          </p:nvSpPr>
          <p:spPr>
            <a:xfrm>
              <a:off x="9020952" y="3086100"/>
              <a:ext cx="4745642" cy="5410200"/>
            </a:xfrm>
            <a:custGeom>
              <a:avLst/>
              <a:gdLst/>
              <a:ahLst/>
              <a:cxnLst/>
              <a:rect l="l" t="t" r="r" b="b"/>
              <a:pathLst>
                <a:path w="3219831" h="4114800">
                  <a:moveTo>
                    <a:pt x="0" y="0"/>
                  </a:moveTo>
                  <a:lnTo>
                    <a:pt x="3219831" y="0"/>
                  </a:lnTo>
                  <a:lnTo>
                    <a:pt x="321983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extLst>
              <p:ext uri="{D42A27DB-BD31-4B8C-83A1-F6EECF244321}">
                <p14:modId xmlns:p14="http://schemas.microsoft.com/office/powerpoint/2010/main" val="3658058395"/>
              </p:ext>
            </p:extLst>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20</a:t>
            </a:fld>
            <a:endParaRPr lang="en-US" dirty="0"/>
          </a:p>
        </p:txBody>
      </p:sp>
      <p:sp>
        <p:nvSpPr>
          <p:cNvPr id="16" name="TextBox 15">
            <a:extLst>
              <a:ext uri="{FF2B5EF4-FFF2-40B4-BE49-F238E27FC236}">
                <a16:creationId xmlns:a16="http://schemas.microsoft.com/office/drawing/2014/main" id="{946AD0AB-82D6-0858-B774-A89F6D4462A6}"/>
              </a:ext>
            </a:extLst>
          </p:cNvPr>
          <p:cNvSpPr txBox="1"/>
          <p:nvPr/>
        </p:nvSpPr>
        <p:spPr>
          <a:xfrm>
            <a:off x="550127" y="1334167"/>
            <a:ext cx="6307874" cy="1446550"/>
          </a:xfrm>
          <a:prstGeom prst="rect">
            <a:avLst/>
          </a:prstGeom>
          <a:noFill/>
        </p:spPr>
        <p:txBody>
          <a:bodyPr wrap="square" rtlCol="0">
            <a:spAutoFit/>
          </a:bodyPr>
          <a:lstStyle/>
          <a:p>
            <a:pPr marL="514350" indent="-514350">
              <a:buFontTx/>
              <a:buAutoNum type="arabicPeriod"/>
            </a:pPr>
            <a:r>
              <a:rPr lang="es-CR" sz="2200" dirty="0">
                <a:latin typeface="Arial" panose="020B0604020202020204" pitchFamily="34" charset="0"/>
                <a:cs typeface="Arial" panose="020B0604020202020204" pitchFamily="34" charset="0"/>
              </a:rPr>
              <a:t>Acceder a la transacción "lx22" para ir a resumen de inventario, filtrar  número de inventario y la fecha</a:t>
            </a:r>
            <a:endParaRPr lang="en-US" sz="2200" dirty="0">
              <a:latin typeface="Arial" panose="020B0604020202020204" pitchFamily="34" charset="0"/>
              <a:cs typeface="Arial" panose="020B0604020202020204" pitchFamily="34" charset="0"/>
            </a:endParaRPr>
          </a:p>
          <a:p>
            <a:pPr marL="514350" indent="-514350">
              <a:buAutoNum type="arabicPeriod"/>
            </a:pPr>
            <a:endParaRPr lang="en-US" sz="2200" dirty="0">
              <a:latin typeface="Arial" panose="020B0604020202020204" pitchFamily="34" charset="0"/>
              <a:cs typeface="Arial" panose="020B0604020202020204" pitchFamily="34" charset="0"/>
            </a:endParaRPr>
          </a:p>
        </p:txBody>
      </p:sp>
      <p:graphicFrame>
        <p:nvGraphicFramePr>
          <p:cNvPr id="28" name="Diagram 27">
            <a:extLst>
              <a:ext uri="{FF2B5EF4-FFF2-40B4-BE49-F238E27FC236}">
                <a16:creationId xmlns:a16="http://schemas.microsoft.com/office/drawing/2014/main" id="{E01D8865-A87C-F835-1DC7-DA9AAB9F3F22}"/>
              </a:ext>
            </a:extLst>
          </p:cNvPr>
          <p:cNvGraphicFramePr/>
          <p:nvPr>
            <p:extLst>
              <p:ext uri="{D42A27DB-BD31-4B8C-83A1-F6EECF244321}">
                <p14:modId xmlns:p14="http://schemas.microsoft.com/office/powerpoint/2010/main" val="1323458777"/>
              </p:ext>
            </p:extLst>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Imagen 3" descr="Interfaz de usuario gráfica, Aplicación&#10;&#10;Descripción generada automáticamente">
            <a:extLst>
              <a:ext uri="{FF2B5EF4-FFF2-40B4-BE49-F238E27FC236}">
                <a16:creationId xmlns:a16="http://schemas.microsoft.com/office/drawing/2014/main" id="{2AF1D31D-A101-C092-BA64-31F42EF27B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0600" y="2804069"/>
            <a:ext cx="6900685" cy="5038725"/>
          </a:xfrm>
          <a:prstGeom prst="rect">
            <a:avLst/>
          </a:prstGeom>
        </p:spPr>
      </p:pic>
      <p:pic>
        <p:nvPicPr>
          <p:cNvPr id="3" name="Imagen 2" descr="Interfaz de usuario gráfica, Aplicación&#10;&#10;Descripción generada automáticamente">
            <a:hlinkClick r:id="rId13"/>
            <a:extLst>
              <a:ext uri="{FF2B5EF4-FFF2-40B4-BE49-F238E27FC236}">
                <a16:creationId xmlns:a16="http://schemas.microsoft.com/office/drawing/2014/main" id="{0B9E74B9-4E4E-0D8D-8E7E-FEA5EE51D11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4706600" y="7962900"/>
            <a:ext cx="3771900" cy="1414463"/>
          </a:xfrm>
          <a:prstGeom prst="rect">
            <a:avLst/>
          </a:prstGeom>
        </p:spPr>
      </p:pic>
      <p:pic>
        <p:nvPicPr>
          <p:cNvPr id="5" name="Imagen 4" descr="Interfaz de usuario gráfica, Aplicación&#10;&#10;Descripción generada automáticamente">
            <a:extLst>
              <a:ext uri="{FF2B5EF4-FFF2-40B4-BE49-F238E27FC236}">
                <a16:creationId xmlns:a16="http://schemas.microsoft.com/office/drawing/2014/main" id="{211FA733-B471-7B17-EAA0-52A7C17295D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93014" y="3109912"/>
            <a:ext cx="8162925" cy="4067175"/>
          </a:xfrm>
          <a:prstGeom prst="rect">
            <a:avLst/>
          </a:prstGeom>
        </p:spPr>
      </p:pic>
      <p:sp>
        <p:nvSpPr>
          <p:cNvPr id="6" name="CuadroTexto 5">
            <a:extLst>
              <a:ext uri="{FF2B5EF4-FFF2-40B4-BE49-F238E27FC236}">
                <a16:creationId xmlns:a16="http://schemas.microsoft.com/office/drawing/2014/main" id="{47A9A22D-56EE-AF4B-FDE2-3C260DAE9BED}"/>
              </a:ext>
            </a:extLst>
          </p:cNvPr>
          <p:cNvSpPr txBox="1"/>
          <p:nvPr/>
        </p:nvSpPr>
        <p:spPr>
          <a:xfrm>
            <a:off x="8856233" y="1439767"/>
            <a:ext cx="8296356" cy="769441"/>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2. Tocar la cajita </a:t>
            </a:r>
            <a:r>
              <a:rPr lang="es-CR" sz="2200" dirty="0" err="1">
                <a:latin typeface="Arial" panose="020B0604020202020204" pitchFamily="34" charset="0"/>
                <a:cs typeface="Arial" panose="020B0604020202020204" pitchFamily="34" charset="0"/>
              </a:rPr>
              <a:t>check</a:t>
            </a:r>
            <a:r>
              <a:rPr lang="es-CR" sz="2200" dirty="0">
                <a:latin typeface="Arial" panose="020B0604020202020204" pitchFamily="34" charset="0"/>
                <a:cs typeface="Arial" panose="020B0604020202020204" pitchFamily="34" charset="0"/>
              </a:rPr>
              <a:t> del documento y en la parte superior activar el documento</a:t>
            </a:r>
          </a:p>
        </p:txBody>
      </p:sp>
    </p:spTree>
    <p:extLst>
      <p:ext uri="{BB962C8B-B14F-4D97-AF65-F5344CB8AC3E}">
        <p14:creationId xmlns:p14="http://schemas.microsoft.com/office/powerpoint/2010/main" val="3148822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extLst>
              <p:ext uri="{D42A27DB-BD31-4B8C-83A1-F6EECF244321}">
                <p14:modId xmlns:p14="http://schemas.microsoft.com/office/powerpoint/2010/main" val="1224565674"/>
              </p:ext>
            </p:extLst>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21</a:t>
            </a:fld>
            <a:endParaRPr lang="en-US" dirty="0"/>
          </a:p>
        </p:txBody>
      </p:sp>
      <p:graphicFrame>
        <p:nvGraphicFramePr>
          <p:cNvPr id="28" name="Diagram 27">
            <a:extLst>
              <a:ext uri="{FF2B5EF4-FFF2-40B4-BE49-F238E27FC236}">
                <a16:creationId xmlns:a16="http://schemas.microsoft.com/office/drawing/2014/main" id="{E01D8865-A87C-F835-1DC7-DA9AAB9F3F22}"/>
              </a:ext>
            </a:extLst>
          </p:cNvPr>
          <p:cNvGraphicFramePr/>
          <p:nvPr>
            <p:extLst>
              <p:ext uri="{D42A27DB-BD31-4B8C-83A1-F6EECF244321}">
                <p14:modId xmlns:p14="http://schemas.microsoft.com/office/powerpoint/2010/main" val="2498535517"/>
              </p:ext>
            </p:extLst>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Imagen 3" descr="Interfaz de usuario gráfica, Texto, Aplicación&#10;&#10;Descripción generada automáticamente">
            <a:extLst>
              <a:ext uri="{FF2B5EF4-FFF2-40B4-BE49-F238E27FC236}">
                <a16:creationId xmlns:a16="http://schemas.microsoft.com/office/drawing/2014/main" id="{240474D1-252B-8A15-A995-D639110D110D}"/>
              </a:ext>
            </a:extLst>
          </p:cNvPr>
          <p:cNvPicPr>
            <a:picLocks noChangeAspect="1"/>
          </p:cNvPicPr>
          <p:nvPr/>
        </p:nvPicPr>
        <p:blipFill>
          <a:blip r:embed="rId12">
            <a:extLst>
              <a:ext uri="{28A0092B-C50C-407E-A947-70E740481C1C}">
                <a14:useLocalDpi xmlns:a14="http://schemas.microsoft.com/office/drawing/2010/main" val="0"/>
              </a:ext>
            </a:extLst>
          </a:blip>
          <a:srcRect t="80822" b="12329"/>
          <a:stretch/>
        </p:blipFill>
        <p:spPr>
          <a:xfrm>
            <a:off x="1219200" y="2018708"/>
            <a:ext cx="4683517" cy="381000"/>
          </a:xfrm>
          <a:prstGeom prst="rect">
            <a:avLst/>
          </a:prstGeom>
        </p:spPr>
      </p:pic>
      <p:sp>
        <p:nvSpPr>
          <p:cNvPr id="5" name="CuadroTexto 4">
            <a:extLst>
              <a:ext uri="{FF2B5EF4-FFF2-40B4-BE49-F238E27FC236}">
                <a16:creationId xmlns:a16="http://schemas.microsoft.com/office/drawing/2014/main" id="{B0CEAC64-2EA6-2B30-85BC-AA1579F7E8CA}"/>
              </a:ext>
            </a:extLst>
          </p:cNvPr>
          <p:cNvSpPr txBox="1"/>
          <p:nvPr/>
        </p:nvSpPr>
        <p:spPr>
          <a:xfrm>
            <a:off x="914400" y="1044636"/>
            <a:ext cx="16764000" cy="430887"/>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1. Ingresar a la transacción LM01- Menú dinámico, esta transacción es la radio frecuencia</a:t>
            </a:r>
          </a:p>
        </p:txBody>
      </p:sp>
      <p:pic>
        <p:nvPicPr>
          <p:cNvPr id="3" name="Imagen 2" descr="Interfaz de usuario gráfica, Aplicación&#10;&#10;Descripción generada automáticamente">
            <a:hlinkClick r:id="rId13"/>
            <a:extLst>
              <a:ext uri="{FF2B5EF4-FFF2-40B4-BE49-F238E27FC236}">
                <a16:creationId xmlns:a16="http://schemas.microsoft.com/office/drawing/2014/main" id="{C365B188-A4D4-135C-90F0-D6A10D9E331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4706600" y="7886700"/>
            <a:ext cx="3771900" cy="1414463"/>
          </a:xfrm>
          <a:prstGeom prst="rect">
            <a:avLst/>
          </a:prstGeom>
        </p:spPr>
      </p:pic>
      <p:pic>
        <p:nvPicPr>
          <p:cNvPr id="6" name="Imagen 5" descr="Captura de pantalla de un celular&#10;&#10;Descripción generada automáticamente">
            <a:extLst>
              <a:ext uri="{FF2B5EF4-FFF2-40B4-BE49-F238E27FC236}">
                <a16:creationId xmlns:a16="http://schemas.microsoft.com/office/drawing/2014/main" id="{E88767A7-4016-F613-4733-558070FF677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14284" y="3495611"/>
            <a:ext cx="2712870" cy="5125105"/>
          </a:xfrm>
          <a:prstGeom prst="rect">
            <a:avLst/>
          </a:prstGeom>
        </p:spPr>
      </p:pic>
      <p:pic>
        <p:nvPicPr>
          <p:cNvPr id="7" name="Imagen 6" descr="Interfaz de usuario gráfica, Aplicación&#10;&#10;Descripción generada automáticamente">
            <a:extLst>
              <a:ext uri="{FF2B5EF4-FFF2-40B4-BE49-F238E27FC236}">
                <a16:creationId xmlns:a16="http://schemas.microsoft.com/office/drawing/2014/main" id="{4683F4F5-BEF9-F6E9-6DD2-CB47D257D7C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92514" y="3470156"/>
            <a:ext cx="2999518" cy="5081376"/>
          </a:xfrm>
          <a:prstGeom prst="rect">
            <a:avLst/>
          </a:prstGeom>
        </p:spPr>
      </p:pic>
      <p:pic>
        <p:nvPicPr>
          <p:cNvPr id="9" name="Imagen 8" descr="Interfaz de usuario gráfica, Aplicación&#10;&#10;Descripción generada automáticamente">
            <a:extLst>
              <a:ext uri="{FF2B5EF4-FFF2-40B4-BE49-F238E27FC236}">
                <a16:creationId xmlns:a16="http://schemas.microsoft.com/office/drawing/2014/main" id="{E74E798A-D068-CEEC-83FE-561ACE7D708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352184" y="3408032"/>
            <a:ext cx="3077926" cy="4860260"/>
          </a:xfrm>
          <a:prstGeom prst="rect">
            <a:avLst/>
          </a:prstGeom>
        </p:spPr>
      </p:pic>
      <p:sp>
        <p:nvSpPr>
          <p:cNvPr id="8" name="CuadroTexto 7">
            <a:extLst>
              <a:ext uri="{FF2B5EF4-FFF2-40B4-BE49-F238E27FC236}">
                <a16:creationId xmlns:a16="http://schemas.microsoft.com/office/drawing/2014/main" id="{BFB04736-4EEB-D818-4E34-8E44ABD950A1}"/>
              </a:ext>
            </a:extLst>
          </p:cNvPr>
          <p:cNvSpPr txBox="1"/>
          <p:nvPr/>
        </p:nvSpPr>
        <p:spPr>
          <a:xfrm>
            <a:off x="1009899" y="2704044"/>
            <a:ext cx="16417739" cy="430887"/>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2. Seguir la ruta de menús 4.Proc.Almacen in , 1.Stock y 2.recuen </a:t>
            </a:r>
            <a:r>
              <a:rPr lang="es-CR" sz="2200" dirty="0" err="1">
                <a:latin typeface="Arial" panose="020B0604020202020204" pitchFamily="34" charset="0"/>
                <a:cs typeface="Arial" panose="020B0604020202020204" pitchFamily="34" charset="0"/>
              </a:rPr>
              <a:t>Ua</a:t>
            </a:r>
            <a:r>
              <a:rPr lang="es-CR" sz="2200" dirty="0">
                <a:latin typeface="Arial" panose="020B0604020202020204" pitchFamily="34" charset="0"/>
                <a:cs typeface="Arial" panose="020B0604020202020204" pitchFamily="34" charset="0"/>
              </a:rPr>
              <a:t> </a:t>
            </a:r>
            <a:r>
              <a:rPr lang="es-CR" sz="2200" dirty="0" err="1">
                <a:latin typeface="Arial" panose="020B0604020202020204" pitchFamily="34" charset="0"/>
                <a:cs typeface="Arial" panose="020B0604020202020204" pitchFamily="34" charset="0"/>
              </a:rPr>
              <a:t>efec</a:t>
            </a:r>
            <a:endParaRPr lang="es-CR"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6685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22</a:t>
            </a:fld>
            <a:endParaRPr lang="en-US" dirty="0"/>
          </a:p>
        </p:txBody>
      </p:sp>
      <p:graphicFrame>
        <p:nvGraphicFramePr>
          <p:cNvPr id="28" name="Diagram 27">
            <a:extLst>
              <a:ext uri="{FF2B5EF4-FFF2-40B4-BE49-F238E27FC236}">
                <a16:creationId xmlns:a16="http://schemas.microsoft.com/office/drawing/2014/main" id="{E01D8865-A87C-F835-1DC7-DA9AAB9F3F22}"/>
              </a:ext>
            </a:extLst>
          </p:cNvPr>
          <p:cNvGraphicFramePr/>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Imagen 3" descr="Interfaz de usuario gráfica, Texto, Aplicación&#10;&#10;Descripción generada automáticamente">
            <a:extLst>
              <a:ext uri="{FF2B5EF4-FFF2-40B4-BE49-F238E27FC236}">
                <a16:creationId xmlns:a16="http://schemas.microsoft.com/office/drawing/2014/main" id="{F129D5C7-336D-85E8-E5DA-0A75876EC19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71600" y="3017319"/>
            <a:ext cx="2914377" cy="4604227"/>
          </a:xfrm>
          <a:prstGeom prst="rect">
            <a:avLst/>
          </a:prstGeom>
        </p:spPr>
      </p:pic>
      <p:sp>
        <p:nvSpPr>
          <p:cNvPr id="5" name="CuadroTexto 4">
            <a:extLst>
              <a:ext uri="{FF2B5EF4-FFF2-40B4-BE49-F238E27FC236}">
                <a16:creationId xmlns:a16="http://schemas.microsoft.com/office/drawing/2014/main" id="{8DA18319-FC3A-5516-BD97-13B0F47FA8AD}"/>
              </a:ext>
            </a:extLst>
          </p:cNvPr>
          <p:cNvSpPr txBox="1"/>
          <p:nvPr/>
        </p:nvSpPr>
        <p:spPr>
          <a:xfrm>
            <a:off x="914399" y="1281808"/>
            <a:ext cx="4648201" cy="1107996"/>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3.Dar ENTER cuando aparece la ubicación a contar, esta acción accede al contenido de la ubicación </a:t>
            </a:r>
          </a:p>
        </p:txBody>
      </p:sp>
      <p:pic>
        <p:nvPicPr>
          <p:cNvPr id="3" name="Imagen 2" descr="Interfaz de usuario gráfica&#10;&#10;Descripción generada automáticamente">
            <a:extLst>
              <a:ext uri="{FF2B5EF4-FFF2-40B4-BE49-F238E27FC236}">
                <a16:creationId xmlns:a16="http://schemas.microsoft.com/office/drawing/2014/main" id="{DFE01903-E0C2-57E9-2C13-08C21A06E5F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58000" y="3265071"/>
            <a:ext cx="2837594" cy="4832885"/>
          </a:xfrm>
          <a:prstGeom prst="rect">
            <a:avLst/>
          </a:prstGeom>
        </p:spPr>
      </p:pic>
      <p:sp>
        <p:nvSpPr>
          <p:cNvPr id="6" name="CuadroTexto 5">
            <a:extLst>
              <a:ext uri="{FF2B5EF4-FFF2-40B4-BE49-F238E27FC236}">
                <a16:creationId xmlns:a16="http://schemas.microsoft.com/office/drawing/2014/main" id="{CD4D81CC-37E5-241D-28E8-61A240CE6A4F}"/>
              </a:ext>
            </a:extLst>
          </p:cNvPr>
          <p:cNvSpPr txBox="1"/>
          <p:nvPr/>
        </p:nvSpPr>
        <p:spPr>
          <a:xfrm>
            <a:off x="6629400" y="1232215"/>
            <a:ext cx="3733800" cy="1785104"/>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4. Completar los campos requeridos , para este caso solo solicita el conteo de cajas , 23 cajas x 2 unidades por caja .</a:t>
            </a:r>
          </a:p>
        </p:txBody>
      </p:sp>
      <p:pic>
        <p:nvPicPr>
          <p:cNvPr id="7" name="Imagen 6" descr="Interfaz de usuario gráfica, Aplicación&#10;&#10;Descripción generada automáticamente">
            <a:extLst>
              <a:ext uri="{FF2B5EF4-FFF2-40B4-BE49-F238E27FC236}">
                <a16:creationId xmlns:a16="http://schemas.microsoft.com/office/drawing/2014/main" id="{7F5D3BC4-9DB4-6D29-3D22-E77514D443F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488995" y="2366452"/>
            <a:ext cx="2686050" cy="676275"/>
          </a:xfrm>
          <a:prstGeom prst="rect">
            <a:avLst/>
          </a:prstGeom>
        </p:spPr>
      </p:pic>
      <p:sp>
        <p:nvSpPr>
          <p:cNvPr id="9" name="CuadroTexto 8">
            <a:extLst>
              <a:ext uri="{FF2B5EF4-FFF2-40B4-BE49-F238E27FC236}">
                <a16:creationId xmlns:a16="http://schemas.microsoft.com/office/drawing/2014/main" id="{08CE0A23-AC79-81CA-F16E-C30A25CCB41D}"/>
              </a:ext>
            </a:extLst>
          </p:cNvPr>
          <p:cNvSpPr txBox="1"/>
          <p:nvPr/>
        </p:nvSpPr>
        <p:spPr>
          <a:xfrm>
            <a:off x="10712604" y="1437291"/>
            <a:ext cx="7194396" cy="429609"/>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5. Tocar F1 para completar el conteo y F2 para guardar.</a:t>
            </a:r>
          </a:p>
        </p:txBody>
      </p:sp>
    </p:spTree>
    <p:extLst>
      <p:ext uri="{BB962C8B-B14F-4D97-AF65-F5344CB8AC3E}">
        <p14:creationId xmlns:p14="http://schemas.microsoft.com/office/powerpoint/2010/main" val="2271612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23</a:t>
            </a:fld>
            <a:endParaRPr lang="en-US" dirty="0"/>
          </a:p>
        </p:txBody>
      </p:sp>
      <p:graphicFrame>
        <p:nvGraphicFramePr>
          <p:cNvPr id="28" name="Diagram 27">
            <a:extLst>
              <a:ext uri="{FF2B5EF4-FFF2-40B4-BE49-F238E27FC236}">
                <a16:creationId xmlns:a16="http://schemas.microsoft.com/office/drawing/2014/main" id="{E01D8865-A87C-F835-1DC7-DA9AAB9F3F22}"/>
              </a:ext>
            </a:extLst>
          </p:cNvPr>
          <p:cNvGraphicFramePr/>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Imagen 3" descr="Interfaz de usuario gráfica, Aplicación&#10;&#10;Descripción generada automáticamente">
            <a:extLst>
              <a:ext uri="{FF2B5EF4-FFF2-40B4-BE49-F238E27FC236}">
                <a16:creationId xmlns:a16="http://schemas.microsoft.com/office/drawing/2014/main" id="{23005AA0-D55C-54C1-7BED-788981E954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00" y="2215353"/>
            <a:ext cx="3173961" cy="5257800"/>
          </a:xfrm>
          <a:prstGeom prst="rect">
            <a:avLst/>
          </a:prstGeom>
        </p:spPr>
      </p:pic>
      <p:pic>
        <p:nvPicPr>
          <p:cNvPr id="7" name="Imagen 6" descr="Interfaz de usuario gráfica, Aplicación&#10;&#10;Descripción generada automáticamente">
            <a:extLst>
              <a:ext uri="{FF2B5EF4-FFF2-40B4-BE49-F238E27FC236}">
                <a16:creationId xmlns:a16="http://schemas.microsoft.com/office/drawing/2014/main" id="{0F1E40D8-DB79-FCAF-B763-1388DBF9270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38600" y="2209208"/>
            <a:ext cx="3000376" cy="5714244"/>
          </a:xfrm>
          <a:prstGeom prst="rect">
            <a:avLst/>
          </a:prstGeom>
        </p:spPr>
      </p:pic>
      <p:pic>
        <p:nvPicPr>
          <p:cNvPr id="9" name="Imagen 8" descr="Interfaz de usuario gráfica&#10;&#10;Descripción generada automáticamente">
            <a:extLst>
              <a:ext uri="{FF2B5EF4-FFF2-40B4-BE49-F238E27FC236}">
                <a16:creationId xmlns:a16="http://schemas.microsoft.com/office/drawing/2014/main" id="{95313FDE-DBD6-3827-056A-3022C4D2F9B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44180" y="8697898"/>
            <a:ext cx="3143250" cy="704850"/>
          </a:xfrm>
          <a:prstGeom prst="rect">
            <a:avLst/>
          </a:prstGeom>
        </p:spPr>
      </p:pic>
      <p:sp>
        <p:nvSpPr>
          <p:cNvPr id="5" name="CuadroTexto 4">
            <a:extLst>
              <a:ext uri="{FF2B5EF4-FFF2-40B4-BE49-F238E27FC236}">
                <a16:creationId xmlns:a16="http://schemas.microsoft.com/office/drawing/2014/main" id="{A5E78B99-378B-8373-2EE6-320D117C4396}"/>
              </a:ext>
            </a:extLst>
          </p:cNvPr>
          <p:cNvSpPr txBox="1"/>
          <p:nvPr/>
        </p:nvSpPr>
        <p:spPr>
          <a:xfrm>
            <a:off x="659780" y="1109073"/>
            <a:ext cx="7098809" cy="769441"/>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6. Repetir el paso 3 al 5 con la nueva ubicación, contar y completar campos. </a:t>
            </a:r>
          </a:p>
        </p:txBody>
      </p:sp>
      <p:pic>
        <p:nvPicPr>
          <p:cNvPr id="3" name="Imagen 2" descr="Interfaz de usuario gráfica, Texto, Aplicación&#10;&#10;Descripción generada automáticamente con confianza media">
            <a:extLst>
              <a:ext uri="{FF2B5EF4-FFF2-40B4-BE49-F238E27FC236}">
                <a16:creationId xmlns:a16="http://schemas.microsoft.com/office/drawing/2014/main" id="{7E323AF1-69FC-E00E-95D8-FA21977FE03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34400" y="2452687"/>
            <a:ext cx="3495675" cy="5381625"/>
          </a:xfrm>
          <a:prstGeom prst="rect">
            <a:avLst/>
          </a:prstGeom>
        </p:spPr>
      </p:pic>
      <p:sp>
        <p:nvSpPr>
          <p:cNvPr id="6" name="CuadroTexto 5">
            <a:extLst>
              <a:ext uri="{FF2B5EF4-FFF2-40B4-BE49-F238E27FC236}">
                <a16:creationId xmlns:a16="http://schemas.microsoft.com/office/drawing/2014/main" id="{6347C9A7-32AE-0CD1-8258-CFD589D83B9F}"/>
              </a:ext>
            </a:extLst>
          </p:cNvPr>
          <p:cNvSpPr txBox="1"/>
          <p:nvPr/>
        </p:nvSpPr>
        <p:spPr>
          <a:xfrm>
            <a:off x="8709239" y="1069598"/>
            <a:ext cx="7010400" cy="1107996"/>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7. Al finalizar se muestra un mensaje de que ya no hay conteos asignados al usuario especifico que se le asigno el conteo.</a:t>
            </a:r>
          </a:p>
        </p:txBody>
      </p:sp>
      <p:pic>
        <p:nvPicPr>
          <p:cNvPr id="10" name="Imagen 9" descr="Icono&#10;&#10;Descripción generada automáticamente">
            <a:extLst>
              <a:ext uri="{FF2B5EF4-FFF2-40B4-BE49-F238E27FC236}">
                <a16:creationId xmlns:a16="http://schemas.microsoft.com/office/drawing/2014/main" id="{601AC793-445E-3559-730E-01BDDC77188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28349" y="1948198"/>
            <a:ext cx="704762" cy="704762"/>
          </a:xfrm>
          <a:prstGeom prst="rect">
            <a:avLst/>
          </a:prstGeom>
        </p:spPr>
      </p:pic>
      <p:pic>
        <p:nvPicPr>
          <p:cNvPr id="12" name="Imagen 11" descr="Icono&#10;&#10;Descripción generada automáticamente">
            <a:extLst>
              <a:ext uri="{FF2B5EF4-FFF2-40B4-BE49-F238E27FC236}">
                <a16:creationId xmlns:a16="http://schemas.microsoft.com/office/drawing/2014/main" id="{94B1BEA2-255E-2BCB-0B1F-243EB2306C2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483417" y="1916614"/>
            <a:ext cx="704762" cy="704762"/>
          </a:xfrm>
          <a:prstGeom prst="rect">
            <a:avLst/>
          </a:prstGeom>
        </p:spPr>
      </p:pic>
      <p:pic>
        <p:nvPicPr>
          <p:cNvPr id="14" name="Imagen 13" descr="Logotipo, Icono&#10;&#10;Descripción generada automáticamente">
            <a:extLst>
              <a:ext uri="{FF2B5EF4-FFF2-40B4-BE49-F238E27FC236}">
                <a16:creationId xmlns:a16="http://schemas.microsoft.com/office/drawing/2014/main" id="{E460A369-8962-0462-BC01-7BBC0169CF3D}"/>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481830" y="8344723"/>
            <a:ext cx="705600" cy="705600"/>
          </a:xfrm>
          <a:prstGeom prst="rect">
            <a:avLst/>
          </a:prstGeom>
        </p:spPr>
      </p:pic>
    </p:spTree>
    <p:extLst>
      <p:ext uri="{BB962C8B-B14F-4D97-AF65-F5344CB8AC3E}">
        <p14:creationId xmlns:p14="http://schemas.microsoft.com/office/powerpoint/2010/main" val="3500818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extLst>
              <p:ext uri="{D42A27DB-BD31-4B8C-83A1-F6EECF244321}">
                <p14:modId xmlns:p14="http://schemas.microsoft.com/office/powerpoint/2010/main" val="2167572201"/>
              </p:ext>
            </p:extLst>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24</a:t>
            </a:fld>
            <a:endParaRPr lang="en-US" dirty="0"/>
          </a:p>
        </p:txBody>
      </p:sp>
      <p:graphicFrame>
        <p:nvGraphicFramePr>
          <p:cNvPr id="28" name="Diagram 27">
            <a:extLst>
              <a:ext uri="{FF2B5EF4-FFF2-40B4-BE49-F238E27FC236}">
                <a16:creationId xmlns:a16="http://schemas.microsoft.com/office/drawing/2014/main" id="{E01D8865-A87C-F835-1DC7-DA9AAB9F3F22}"/>
              </a:ext>
            </a:extLst>
          </p:cNvPr>
          <p:cNvGraphicFramePr/>
          <p:nvPr>
            <p:extLst>
              <p:ext uri="{D42A27DB-BD31-4B8C-83A1-F6EECF244321}">
                <p14:modId xmlns:p14="http://schemas.microsoft.com/office/powerpoint/2010/main" val="2883486382"/>
              </p:ext>
            </p:extLst>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Imagen 3">
            <a:extLst>
              <a:ext uri="{FF2B5EF4-FFF2-40B4-BE49-F238E27FC236}">
                <a16:creationId xmlns:a16="http://schemas.microsoft.com/office/drawing/2014/main" id="{CDF84D3F-D05C-2EE3-CD42-2B1993091C2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4400" y="2848771"/>
            <a:ext cx="4076700" cy="428625"/>
          </a:xfrm>
          <a:prstGeom prst="rect">
            <a:avLst/>
          </a:prstGeom>
        </p:spPr>
      </p:pic>
      <p:pic>
        <p:nvPicPr>
          <p:cNvPr id="7" name="Imagen 6" descr="Interfaz de usuario gráfica, Aplicación&#10;&#10;Descripción generada automáticamente">
            <a:extLst>
              <a:ext uri="{FF2B5EF4-FFF2-40B4-BE49-F238E27FC236}">
                <a16:creationId xmlns:a16="http://schemas.microsoft.com/office/drawing/2014/main" id="{31F417EA-F681-F0DA-3409-1DBDE30839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4400" y="4766673"/>
            <a:ext cx="5410200" cy="2592680"/>
          </a:xfrm>
          <a:prstGeom prst="rect">
            <a:avLst/>
          </a:prstGeom>
        </p:spPr>
      </p:pic>
      <p:sp>
        <p:nvSpPr>
          <p:cNvPr id="6" name="CuadroTexto 5">
            <a:extLst>
              <a:ext uri="{FF2B5EF4-FFF2-40B4-BE49-F238E27FC236}">
                <a16:creationId xmlns:a16="http://schemas.microsoft.com/office/drawing/2014/main" id="{C93A55F9-C02D-4FE2-5F8D-1338759F949D}"/>
              </a:ext>
            </a:extLst>
          </p:cNvPr>
          <p:cNvSpPr txBox="1"/>
          <p:nvPr/>
        </p:nvSpPr>
        <p:spPr>
          <a:xfrm>
            <a:off x="550126" y="1367081"/>
            <a:ext cx="6765074" cy="769441"/>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1. Ingresar a la transacción LX17- Listado de diferencias inventario</a:t>
            </a:r>
          </a:p>
        </p:txBody>
      </p:sp>
      <p:sp>
        <p:nvSpPr>
          <p:cNvPr id="9" name="CuadroTexto 8">
            <a:extLst>
              <a:ext uri="{FF2B5EF4-FFF2-40B4-BE49-F238E27FC236}">
                <a16:creationId xmlns:a16="http://schemas.microsoft.com/office/drawing/2014/main" id="{F8E7C4E3-1B27-BCEA-18C6-CD03B77AFD52}"/>
              </a:ext>
            </a:extLst>
          </p:cNvPr>
          <p:cNvSpPr txBox="1"/>
          <p:nvPr/>
        </p:nvSpPr>
        <p:spPr>
          <a:xfrm>
            <a:off x="513255" y="3823793"/>
            <a:ext cx="12344400" cy="430887"/>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2. Completar el número de almacén y tipo almacén</a:t>
            </a:r>
          </a:p>
        </p:txBody>
      </p:sp>
      <p:pic>
        <p:nvPicPr>
          <p:cNvPr id="3" name="Imagen 2" descr="Interfaz de usuario gráfica, Aplicación&#10;&#10;Descripción generada automáticamente">
            <a:hlinkClick r:id="rId14"/>
            <a:extLst>
              <a:ext uri="{FF2B5EF4-FFF2-40B4-BE49-F238E27FC236}">
                <a16:creationId xmlns:a16="http://schemas.microsoft.com/office/drawing/2014/main" id="{F533D10D-3D24-10BA-BF6B-C020B3E260D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4706600" y="7886700"/>
            <a:ext cx="3771900" cy="1414463"/>
          </a:xfrm>
          <a:prstGeom prst="rect">
            <a:avLst/>
          </a:prstGeom>
        </p:spPr>
      </p:pic>
      <p:pic>
        <p:nvPicPr>
          <p:cNvPr id="5" name="Imagen 4" descr="Captura de pantalla de un celular&#10;&#10;Descripción generada automáticamente">
            <a:extLst>
              <a:ext uri="{FF2B5EF4-FFF2-40B4-BE49-F238E27FC236}">
                <a16:creationId xmlns:a16="http://schemas.microsoft.com/office/drawing/2014/main" id="{AE9FD167-44EE-4C4A-A7F3-ED3161C5B18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49883" y="2241508"/>
            <a:ext cx="9593766" cy="3250569"/>
          </a:xfrm>
          <a:prstGeom prst="rect">
            <a:avLst/>
          </a:prstGeom>
        </p:spPr>
      </p:pic>
      <p:sp>
        <p:nvSpPr>
          <p:cNvPr id="8" name="CuadroTexto 7">
            <a:extLst>
              <a:ext uri="{FF2B5EF4-FFF2-40B4-BE49-F238E27FC236}">
                <a16:creationId xmlns:a16="http://schemas.microsoft.com/office/drawing/2014/main" id="{5F5C4554-72E6-7177-9AA2-82300AC67B41}"/>
              </a:ext>
            </a:extLst>
          </p:cNvPr>
          <p:cNvSpPr txBox="1"/>
          <p:nvPr/>
        </p:nvSpPr>
        <p:spPr>
          <a:xfrm>
            <a:off x="7776154" y="1472067"/>
            <a:ext cx="9082740" cy="769441"/>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3. Analizar las diferencias presentadas en el conteo, en la primera línea no hay diferencia, en la Segunda línea hay diferencias físico y teórico. </a:t>
            </a:r>
          </a:p>
        </p:txBody>
      </p:sp>
    </p:spTree>
    <p:extLst>
      <p:ext uri="{BB962C8B-B14F-4D97-AF65-F5344CB8AC3E}">
        <p14:creationId xmlns:p14="http://schemas.microsoft.com/office/powerpoint/2010/main" val="397930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extLst>
              <p:ext uri="{D42A27DB-BD31-4B8C-83A1-F6EECF244321}">
                <p14:modId xmlns:p14="http://schemas.microsoft.com/office/powerpoint/2010/main" val="3524114161"/>
              </p:ext>
            </p:extLst>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25</a:t>
            </a:fld>
            <a:endParaRPr lang="en-US" dirty="0"/>
          </a:p>
        </p:txBody>
      </p:sp>
      <p:graphicFrame>
        <p:nvGraphicFramePr>
          <p:cNvPr id="28" name="Diagram 27">
            <a:extLst>
              <a:ext uri="{FF2B5EF4-FFF2-40B4-BE49-F238E27FC236}">
                <a16:creationId xmlns:a16="http://schemas.microsoft.com/office/drawing/2014/main" id="{E01D8865-A87C-F835-1DC7-DA9AAB9F3F22}"/>
              </a:ext>
            </a:extLst>
          </p:cNvPr>
          <p:cNvGraphicFramePr/>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Imagen 3">
            <a:extLst>
              <a:ext uri="{FF2B5EF4-FFF2-40B4-BE49-F238E27FC236}">
                <a16:creationId xmlns:a16="http://schemas.microsoft.com/office/drawing/2014/main" id="{04EA8378-494E-F41F-8464-8588C6CDF99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1658" y="2204230"/>
            <a:ext cx="3152775" cy="361950"/>
          </a:xfrm>
          <a:prstGeom prst="rect">
            <a:avLst/>
          </a:prstGeom>
        </p:spPr>
      </p:pic>
      <p:pic>
        <p:nvPicPr>
          <p:cNvPr id="8" name="Imagen 7" descr="Interfaz de usuario gráfica, Aplicación&#10;&#10;Descripción generada automáticamente">
            <a:extLst>
              <a:ext uri="{FF2B5EF4-FFF2-40B4-BE49-F238E27FC236}">
                <a16:creationId xmlns:a16="http://schemas.microsoft.com/office/drawing/2014/main" id="{B4A4DBD8-970A-7AF9-3812-77624A33DCA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1658" y="3205098"/>
            <a:ext cx="3732742" cy="1774882"/>
          </a:xfrm>
          <a:prstGeom prst="rect">
            <a:avLst/>
          </a:prstGeom>
        </p:spPr>
      </p:pic>
      <p:pic>
        <p:nvPicPr>
          <p:cNvPr id="11" name="Imagen 10" descr="Interfaz de usuario gráfica, Sitio web&#10;&#10;Descripción generada automáticamente">
            <a:extLst>
              <a:ext uri="{FF2B5EF4-FFF2-40B4-BE49-F238E27FC236}">
                <a16:creationId xmlns:a16="http://schemas.microsoft.com/office/drawing/2014/main" id="{878038FD-6E4B-5137-BAA4-4ED0102C3D3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7809" y="5563326"/>
            <a:ext cx="8113182" cy="3303572"/>
          </a:xfrm>
          <a:prstGeom prst="rect">
            <a:avLst/>
          </a:prstGeom>
        </p:spPr>
      </p:pic>
      <p:sp>
        <p:nvSpPr>
          <p:cNvPr id="6" name="CuadroTexto 5">
            <a:extLst>
              <a:ext uri="{FF2B5EF4-FFF2-40B4-BE49-F238E27FC236}">
                <a16:creationId xmlns:a16="http://schemas.microsoft.com/office/drawing/2014/main" id="{A69F3DC9-EE72-6413-A248-581B5CDF9AD9}"/>
              </a:ext>
            </a:extLst>
          </p:cNvPr>
          <p:cNvSpPr txBox="1"/>
          <p:nvPr/>
        </p:nvSpPr>
        <p:spPr>
          <a:xfrm>
            <a:off x="488864" y="1414569"/>
            <a:ext cx="12344400" cy="430887"/>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1. Ingresar a la transacción LI14-Solicitar recuento </a:t>
            </a:r>
          </a:p>
        </p:txBody>
      </p:sp>
      <p:sp>
        <p:nvSpPr>
          <p:cNvPr id="12" name="CuadroTexto 11">
            <a:extLst>
              <a:ext uri="{FF2B5EF4-FFF2-40B4-BE49-F238E27FC236}">
                <a16:creationId xmlns:a16="http://schemas.microsoft.com/office/drawing/2014/main" id="{FB0855AE-F67C-37C8-495E-0B99F5DF5981}"/>
              </a:ext>
            </a:extLst>
          </p:cNvPr>
          <p:cNvSpPr txBox="1"/>
          <p:nvPr/>
        </p:nvSpPr>
        <p:spPr>
          <a:xfrm>
            <a:off x="514955" y="2753554"/>
            <a:ext cx="12344400" cy="430887"/>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2. Filtrar el número de almacén y el documento de inventario</a:t>
            </a:r>
          </a:p>
        </p:txBody>
      </p:sp>
      <p:sp>
        <p:nvSpPr>
          <p:cNvPr id="14" name="CuadroTexto 13">
            <a:extLst>
              <a:ext uri="{FF2B5EF4-FFF2-40B4-BE49-F238E27FC236}">
                <a16:creationId xmlns:a16="http://schemas.microsoft.com/office/drawing/2014/main" id="{F6518964-1DED-23B6-1117-434D8CB1A7B8}"/>
              </a:ext>
            </a:extLst>
          </p:cNvPr>
          <p:cNvSpPr txBox="1"/>
          <p:nvPr/>
        </p:nvSpPr>
        <p:spPr>
          <a:xfrm>
            <a:off x="504823" y="5111273"/>
            <a:ext cx="5943600" cy="430887"/>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3. Seleccionar la diferencia a recontar</a:t>
            </a:r>
          </a:p>
        </p:txBody>
      </p:sp>
      <p:pic>
        <p:nvPicPr>
          <p:cNvPr id="3" name="Imagen 2" descr="Interfaz de usuario gráfica, Texto, Aplicación&#10;&#10;Descripción generada automáticamente">
            <a:extLst>
              <a:ext uri="{FF2B5EF4-FFF2-40B4-BE49-F238E27FC236}">
                <a16:creationId xmlns:a16="http://schemas.microsoft.com/office/drawing/2014/main" id="{5A91C58B-8CD0-8324-41B3-25FFFCCD4E3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82353" y="2224687"/>
            <a:ext cx="7972093" cy="3243985"/>
          </a:xfrm>
          <a:prstGeom prst="rect">
            <a:avLst/>
          </a:prstGeom>
        </p:spPr>
      </p:pic>
      <p:sp>
        <p:nvSpPr>
          <p:cNvPr id="5" name="CuadroTexto 4">
            <a:extLst>
              <a:ext uri="{FF2B5EF4-FFF2-40B4-BE49-F238E27FC236}">
                <a16:creationId xmlns:a16="http://schemas.microsoft.com/office/drawing/2014/main" id="{922519B9-4EA6-F605-69C8-71AE73366763}"/>
              </a:ext>
            </a:extLst>
          </p:cNvPr>
          <p:cNvSpPr txBox="1"/>
          <p:nvPr/>
        </p:nvSpPr>
        <p:spPr>
          <a:xfrm>
            <a:off x="9753600" y="1538636"/>
            <a:ext cx="8229600" cy="430887"/>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4. Elegir en las opciones Desencadenar recuento de inventario </a:t>
            </a:r>
          </a:p>
        </p:txBody>
      </p:sp>
    </p:spTree>
    <p:extLst>
      <p:ext uri="{BB962C8B-B14F-4D97-AF65-F5344CB8AC3E}">
        <p14:creationId xmlns:p14="http://schemas.microsoft.com/office/powerpoint/2010/main" val="3723183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extLst>
              <p:ext uri="{D42A27DB-BD31-4B8C-83A1-F6EECF244321}">
                <p14:modId xmlns:p14="http://schemas.microsoft.com/office/powerpoint/2010/main" val="4202041645"/>
              </p:ext>
            </p:extLst>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26</a:t>
            </a:fld>
            <a:endParaRPr lang="en-US" dirty="0"/>
          </a:p>
        </p:txBody>
      </p:sp>
      <p:graphicFrame>
        <p:nvGraphicFramePr>
          <p:cNvPr id="28" name="Diagram 27">
            <a:extLst>
              <a:ext uri="{FF2B5EF4-FFF2-40B4-BE49-F238E27FC236}">
                <a16:creationId xmlns:a16="http://schemas.microsoft.com/office/drawing/2014/main" id="{E01D8865-A87C-F835-1DC7-DA9AAB9F3F22}"/>
              </a:ext>
            </a:extLst>
          </p:cNvPr>
          <p:cNvGraphicFramePr/>
          <p:nvPr>
            <p:extLst>
              <p:ext uri="{D42A27DB-BD31-4B8C-83A1-F6EECF244321}">
                <p14:modId xmlns:p14="http://schemas.microsoft.com/office/powerpoint/2010/main" val="3218076544"/>
              </p:ext>
            </p:extLst>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Imagen 3">
            <a:extLst>
              <a:ext uri="{FF2B5EF4-FFF2-40B4-BE49-F238E27FC236}">
                <a16:creationId xmlns:a16="http://schemas.microsoft.com/office/drawing/2014/main" id="{62FEF0F0-6BD0-BE4C-FF89-501592DCC3E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4874" y="2556657"/>
            <a:ext cx="4638675" cy="361950"/>
          </a:xfrm>
          <a:prstGeom prst="rect">
            <a:avLst/>
          </a:prstGeom>
        </p:spPr>
      </p:pic>
      <p:pic>
        <p:nvPicPr>
          <p:cNvPr id="8" name="Imagen 7" descr="Interfaz de usuario gráfica, Aplicación&#10;&#10;Descripción generada automáticamente">
            <a:extLst>
              <a:ext uri="{FF2B5EF4-FFF2-40B4-BE49-F238E27FC236}">
                <a16:creationId xmlns:a16="http://schemas.microsoft.com/office/drawing/2014/main" id="{1E548B86-7ACE-8B56-B631-10582EC05A3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4874" y="3142189"/>
            <a:ext cx="3857625" cy="2914650"/>
          </a:xfrm>
          <a:prstGeom prst="rect">
            <a:avLst/>
          </a:prstGeom>
        </p:spPr>
      </p:pic>
      <p:pic>
        <p:nvPicPr>
          <p:cNvPr id="10" name="Imagen 9" descr="Imagen de la pantalla de un celular con letras&#10;&#10;Descripción generada automáticamente con confianza baja">
            <a:extLst>
              <a:ext uri="{FF2B5EF4-FFF2-40B4-BE49-F238E27FC236}">
                <a16:creationId xmlns:a16="http://schemas.microsoft.com/office/drawing/2014/main" id="{E75D6CE0-3208-7D7E-6243-6E442F00B61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46416" y="2918607"/>
            <a:ext cx="2844434" cy="4864192"/>
          </a:xfrm>
          <a:prstGeom prst="rect">
            <a:avLst/>
          </a:prstGeom>
        </p:spPr>
      </p:pic>
      <p:pic>
        <p:nvPicPr>
          <p:cNvPr id="12" name="Imagen 11" descr="Interfaz de usuario gráfica, Texto, Aplicación&#10;&#10;Descripción generada automáticamente">
            <a:extLst>
              <a:ext uri="{FF2B5EF4-FFF2-40B4-BE49-F238E27FC236}">
                <a16:creationId xmlns:a16="http://schemas.microsoft.com/office/drawing/2014/main" id="{4F731FBC-8375-B311-387A-C4509DB11D5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319793" y="2895255"/>
            <a:ext cx="3386807" cy="4847640"/>
          </a:xfrm>
          <a:prstGeom prst="rect">
            <a:avLst/>
          </a:prstGeom>
        </p:spPr>
      </p:pic>
      <p:sp>
        <p:nvSpPr>
          <p:cNvPr id="6" name="CuadroTexto 5">
            <a:extLst>
              <a:ext uri="{FF2B5EF4-FFF2-40B4-BE49-F238E27FC236}">
                <a16:creationId xmlns:a16="http://schemas.microsoft.com/office/drawing/2014/main" id="{9E7D9E2D-C9B4-C777-9D33-47845AA6B4BC}"/>
              </a:ext>
            </a:extLst>
          </p:cNvPr>
          <p:cNvSpPr txBox="1"/>
          <p:nvPr/>
        </p:nvSpPr>
        <p:spPr>
          <a:xfrm>
            <a:off x="592596" y="1167829"/>
            <a:ext cx="12344400" cy="430887"/>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1. Repetir el proceso “Asignar usuarios para ejecutar conteos”</a:t>
            </a:r>
          </a:p>
        </p:txBody>
      </p:sp>
      <p:sp>
        <p:nvSpPr>
          <p:cNvPr id="9" name="CuadroTexto 8">
            <a:extLst>
              <a:ext uri="{FF2B5EF4-FFF2-40B4-BE49-F238E27FC236}">
                <a16:creationId xmlns:a16="http://schemas.microsoft.com/office/drawing/2014/main" id="{7CDADC73-0EBB-0066-5F5A-5238694D4D6C}"/>
              </a:ext>
            </a:extLst>
          </p:cNvPr>
          <p:cNvSpPr txBox="1"/>
          <p:nvPr/>
        </p:nvSpPr>
        <p:spPr>
          <a:xfrm>
            <a:off x="592596" y="1902188"/>
            <a:ext cx="16827896" cy="430887"/>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2. Repetir el conteo en la radio frecuencia, se puede ingresar a la transacción LM50-Recuento Inventario </a:t>
            </a:r>
            <a:r>
              <a:rPr lang="es-CR" sz="2200" dirty="0" err="1">
                <a:latin typeface="Arial" panose="020B0604020202020204" pitchFamily="34" charset="0"/>
                <a:cs typeface="Arial" panose="020B0604020202020204" pitchFamily="34" charset="0"/>
              </a:rPr>
              <a:t>gest.por</a:t>
            </a:r>
            <a:r>
              <a:rPr lang="es-CR" sz="2200" dirty="0">
                <a:latin typeface="Arial" panose="020B0604020202020204" pitchFamily="34" charset="0"/>
                <a:cs typeface="Arial" panose="020B0604020202020204" pitchFamily="34" charset="0"/>
              </a:rPr>
              <a:t> sistema</a:t>
            </a:r>
          </a:p>
        </p:txBody>
      </p:sp>
      <p:pic>
        <p:nvPicPr>
          <p:cNvPr id="3" name="Imagen 2" descr="Interfaz de usuario gráfica, Aplicación&#10;&#10;Descripción generada automáticamente">
            <a:hlinkClick r:id="rId16"/>
            <a:extLst>
              <a:ext uri="{FF2B5EF4-FFF2-40B4-BE49-F238E27FC236}">
                <a16:creationId xmlns:a16="http://schemas.microsoft.com/office/drawing/2014/main" id="{AA6BDF75-6EA9-19F0-D97C-DC7BBA3A49E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706600" y="7886700"/>
            <a:ext cx="3771900" cy="1414463"/>
          </a:xfrm>
          <a:prstGeom prst="rect">
            <a:avLst/>
          </a:prstGeom>
        </p:spPr>
      </p:pic>
    </p:spTree>
    <p:extLst>
      <p:ext uri="{BB962C8B-B14F-4D97-AF65-F5344CB8AC3E}">
        <p14:creationId xmlns:p14="http://schemas.microsoft.com/office/powerpoint/2010/main" val="3425535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extLst>
              <p:ext uri="{D42A27DB-BD31-4B8C-83A1-F6EECF244321}">
                <p14:modId xmlns:p14="http://schemas.microsoft.com/office/powerpoint/2010/main" val="975629936"/>
              </p:ext>
            </p:extLst>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27</a:t>
            </a:fld>
            <a:endParaRPr lang="en-US" dirty="0"/>
          </a:p>
        </p:txBody>
      </p:sp>
      <p:graphicFrame>
        <p:nvGraphicFramePr>
          <p:cNvPr id="28" name="Diagram 27">
            <a:extLst>
              <a:ext uri="{FF2B5EF4-FFF2-40B4-BE49-F238E27FC236}">
                <a16:creationId xmlns:a16="http://schemas.microsoft.com/office/drawing/2014/main" id="{E01D8865-A87C-F835-1DC7-DA9AAB9F3F22}"/>
              </a:ext>
            </a:extLst>
          </p:cNvPr>
          <p:cNvGraphicFramePr/>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CuadroTexto 3">
            <a:extLst>
              <a:ext uri="{FF2B5EF4-FFF2-40B4-BE49-F238E27FC236}">
                <a16:creationId xmlns:a16="http://schemas.microsoft.com/office/drawing/2014/main" id="{3B66E00E-4F3B-CFD4-B72E-4375339F99F3}"/>
              </a:ext>
            </a:extLst>
          </p:cNvPr>
          <p:cNvSpPr txBox="1"/>
          <p:nvPr/>
        </p:nvSpPr>
        <p:spPr>
          <a:xfrm>
            <a:off x="448650" y="1638300"/>
            <a:ext cx="16687800" cy="769441"/>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1. Realizar el reporte de las diferencias por correo electrónico al coordinador o asistente PA, Las diferencias ya fueron revisadas en procesos anteriores , por lo que estas diferencias ya son las que deben ser cambiadas en el sistema</a:t>
            </a:r>
          </a:p>
        </p:txBody>
      </p:sp>
      <p:pic>
        <p:nvPicPr>
          <p:cNvPr id="5" name="Imagen 4" descr="Un escritorio con una computadora portátil en sus manos&#10;&#10;Descripción generada automáticamente con confianza media">
            <a:extLst>
              <a:ext uri="{FF2B5EF4-FFF2-40B4-BE49-F238E27FC236}">
                <a16:creationId xmlns:a16="http://schemas.microsoft.com/office/drawing/2014/main" id="{6800012F-FA9B-3F03-2A85-3F4114FC4CC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2000" y="2655391"/>
            <a:ext cx="5600700" cy="5600700"/>
          </a:xfrm>
          <a:prstGeom prst="rect">
            <a:avLst/>
          </a:prstGeom>
        </p:spPr>
      </p:pic>
    </p:spTree>
    <p:extLst>
      <p:ext uri="{BB962C8B-B14F-4D97-AF65-F5344CB8AC3E}">
        <p14:creationId xmlns:p14="http://schemas.microsoft.com/office/powerpoint/2010/main" val="4137187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extLst>
              <p:ext uri="{D42A27DB-BD31-4B8C-83A1-F6EECF244321}">
                <p14:modId xmlns:p14="http://schemas.microsoft.com/office/powerpoint/2010/main" val="60300256"/>
              </p:ext>
            </p:extLst>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28</a:t>
            </a:fld>
            <a:endParaRPr lang="en-US" dirty="0"/>
          </a:p>
        </p:txBody>
      </p:sp>
      <p:graphicFrame>
        <p:nvGraphicFramePr>
          <p:cNvPr id="28" name="Diagram 27">
            <a:extLst>
              <a:ext uri="{FF2B5EF4-FFF2-40B4-BE49-F238E27FC236}">
                <a16:creationId xmlns:a16="http://schemas.microsoft.com/office/drawing/2014/main" id="{E01D8865-A87C-F835-1DC7-DA9AAB9F3F22}"/>
              </a:ext>
            </a:extLst>
          </p:cNvPr>
          <p:cNvGraphicFramePr/>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Imagen 4">
            <a:extLst>
              <a:ext uri="{FF2B5EF4-FFF2-40B4-BE49-F238E27FC236}">
                <a16:creationId xmlns:a16="http://schemas.microsoft.com/office/drawing/2014/main" id="{868FF1DA-A188-009D-2B20-D30E677A0353}"/>
              </a:ext>
            </a:extLst>
          </p:cNvPr>
          <p:cNvPicPr>
            <a:picLocks noChangeAspect="1"/>
          </p:cNvPicPr>
          <p:nvPr/>
        </p:nvPicPr>
        <p:blipFill>
          <a:blip r:embed="rId12"/>
          <a:stretch>
            <a:fillRect/>
          </a:stretch>
        </p:blipFill>
        <p:spPr>
          <a:xfrm>
            <a:off x="812800" y="4914912"/>
            <a:ext cx="14732000" cy="3354733"/>
          </a:xfrm>
          <a:prstGeom prst="rect">
            <a:avLst/>
          </a:prstGeom>
        </p:spPr>
      </p:pic>
      <p:pic>
        <p:nvPicPr>
          <p:cNvPr id="7" name="Imagen 6">
            <a:extLst>
              <a:ext uri="{FF2B5EF4-FFF2-40B4-BE49-F238E27FC236}">
                <a16:creationId xmlns:a16="http://schemas.microsoft.com/office/drawing/2014/main" id="{1A4CC616-A0D2-ED2D-01F3-70AE5093D47F}"/>
              </a:ext>
            </a:extLst>
          </p:cNvPr>
          <p:cNvPicPr>
            <a:picLocks noChangeAspect="1"/>
          </p:cNvPicPr>
          <p:nvPr/>
        </p:nvPicPr>
        <p:blipFill>
          <a:blip r:embed="rId13"/>
          <a:stretch>
            <a:fillRect/>
          </a:stretch>
        </p:blipFill>
        <p:spPr>
          <a:xfrm>
            <a:off x="5366524" y="2885113"/>
            <a:ext cx="4619625" cy="1838325"/>
          </a:xfrm>
          <a:prstGeom prst="rect">
            <a:avLst/>
          </a:prstGeom>
        </p:spPr>
      </p:pic>
      <p:pic>
        <p:nvPicPr>
          <p:cNvPr id="8" name="Imagen 7">
            <a:extLst>
              <a:ext uri="{FF2B5EF4-FFF2-40B4-BE49-F238E27FC236}">
                <a16:creationId xmlns:a16="http://schemas.microsoft.com/office/drawing/2014/main" id="{756E1FD8-769F-1E6D-1243-05BB7869A861}"/>
              </a:ext>
            </a:extLst>
          </p:cNvPr>
          <p:cNvPicPr>
            <a:picLocks noChangeAspect="1"/>
          </p:cNvPicPr>
          <p:nvPr/>
        </p:nvPicPr>
        <p:blipFill>
          <a:blip r:embed="rId14"/>
          <a:stretch>
            <a:fillRect/>
          </a:stretch>
        </p:blipFill>
        <p:spPr>
          <a:xfrm>
            <a:off x="812800" y="3024779"/>
            <a:ext cx="3771900" cy="400050"/>
          </a:xfrm>
          <a:prstGeom prst="rect">
            <a:avLst/>
          </a:prstGeom>
        </p:spPr>
      </p:pic>
      <p:sp>
        <p:nvSpPr>
          <p:cNvPr id="4" name="CuadroTexto 3">
            <a:extLst>
              <a:ext uri="{FF2B5EF4-FFF2-40B4-BE49-F238E27FC236}">
                <a16:creationId xmlns:a16="http://schemas.microsoft.com/office/drawing/2014/main" id="{7FB2F304-D4C2-AEF4-25A9-C2CE9CE9F043}"/>
              </a:ext>
            </a:extLst>
          </p:cNvPr>
          <p:cNvSpPr txBox="1"/>
          <p:nvPr/>
        </p:nvSpPr>
        <p:spPr>
          <a:xfrm>
            <a:off x="812800" y="1295140"/>
            <a:ext cx="16696592" cy="769441"/>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1. Enviar las diferencias de inventario  por correo electrónico con el número de conteo de Inventario, este documento se toma de la transacción LX17   Listado diferencias de Inventario </a:t>
            </a:r>
          </a:p>
        </p:txBody>
      </p:sp>
      <p:pic>
        <p:nvPicPr>
          <p:cNvPr id="3" name="Imagen 2" descr="Interfaz de usuario gráfica, Aplicación&#10;&#10;Descripción generada automáticamente">
            <a:hlinkClick r:id="rId15"/>
            <a:extLst>
              <a:ext uri="{FF2B5EF4-FFF2-40B4-BE49-F238E27FC236}">
                <a16:creationId xmlns:a16="http://schemas.microsoft.com/office/drawing/2014/main" id="{3C49DD84-EC8A-0810-DEAA-8F254634BB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706600" y="7886700"/>
            <a:ext cx="3771900" cy="1414463"/>
          </a:xfrm>
          <a:prstGeom prst="rect">
            <a:avLst/>
          </a:prstGeom>
        </p:spPr>
      </p:pic>
    </p:spTree>
    <p:extLst>
      <p:ext uri="{BB962C8B-B14F-4D97-AF65-F5344CB8AC3E}">
        <p14:creationId xmlns:p14="http://schemas.microsoft.com/office/powerpoint/2010/main" val="187821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extLst>
              <p:ext uri="{D42A27DB-BD31-4B8C-83A1-F6EECF244321}">
                <p14:modId xmlns:p14="http://schemas.microsoft.com/office/powerpoint/2010/main" val="3731350035"/>
              </p:ext>
            </p:extLst>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29</a:t>
            </a:fld>
            <a:endParaRPr lang="en-US" dirty="0"/>
          </a:p>
        </p:txBody>
      </p:sp>
      <p:graphicFrame>
        <p:nvGraphicFramePr>
          <p:cNvPr id="28" name="Diagram 27">
            <a:extLst>
              <a:ext uri="{FF2B5EF4-FFF2-40B4-BE49-F238E27FC236}">
                <a16:creationId xmlns:a16="http://schemas.microsoft.com/office/drawing/2014/main" id="{E01D8865-A87C-F835-1DC7-DA9AAB9F3F22}"/>
              </a:ext>
            </a:extLst>
          </p:cNvPr>
          <p:cNvGraphicFramePr/>
          <p:nvPr>
            <p:extLst>
              <p:ext uri="{D42A27DB-BD31-4B8C-83A1-F6EECF244321}">
                <p14:modId xmlns:p14="http://schemas.microsoft.com/office/powerpoint/2010/main" val="1910540509"/>
              </p:ext>
            </p:extLst>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CuadroTexto 3">
            <a:extLst>
              <a:ext uri="{FF2B5EF4-FFF2-40B4-BE49-F238E27FC236}">
                <a16:creationId xmlns:a16="http://schemas.microsoft.com/office/drawing/2014/main" id="{0AF9D2C3-BD27-BB3F-5272-19F145FCD4C2}"/>
              </a:ext>
            </a:extLst>
          </p:cNvPr>
          <p:cNvSpPr txBox="1"/>
          <p:nvPr/>
        </p:nvSpPr>
        <p:spPr>
          <a:xfrm>
            <a:off x="703384" y="1730217"/>
            <a:ext cx="16881231" cy="769441"/>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1.Revisar el correo electrónico con el dato de los documentos de Inventario LX17   Listado diferencias de Inventario,  si existen diferencias que superen los 100 mil colones se deben de justificar en el cuerpo del correo. </a:t>
            </a:r>
          </a:p>
        </p:txBody>
      </p:sp>
      <p:pic>
        <p:nvPicPr>
          <p:cNvPr id="5" name="Imagen 4" descr="Un escritorio con una computadora y un celular en la mano&#10;&#10;Descripción generada automáticamente con confianza media">
            <a:extLst>
              <a:ext uri="{FF2B5EF4-FFF2-40B4-BE49-F238E27FC236}">
                <a16:creationId xmlns:a16="http://schemas.microsoft.com/office/drawing/2014/main" id="{5DA1F488-B5A6-1E29-249C-D5A111B886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4400" y="2781300"/>
            <a:ext cx="5451610" cy="5451610"/>
          </a:xfrm>
          <a:prstGeom prst="rect">
            <a:avLst/>
          </a:prstGeom>
        </p:spPr>
      </p:pic>
    </p:spTree>
    <p:extLst>
      <p:ext uri="{BB962C8B-B14F-4D97-AF65-F5344CB8AC3E}">
        <p14:creationId xmlns:p14="http://schemas.microsoft.com/office/powerpoint/2010/main" val="2495039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3BB35D-78EA-E8FE-842A-2F96A123C3D3}"/>
              </a:ext>
            </a:extLst>
          </p:cNvPr>
          <p:cNvSpPr>
            <a:spLocks noGrp="1"/>
          </p:cNvSpPr>
          <p:nvPr>
            <p:ph type="sldNum" sz="quarter" idx="12"/>
          </p:nvPr>
        </p:nvSpPr>
        <p:spPr/>
        <p:txBody>
          <a:bodyPr/>
          <a:lstStyle/>
          <a:p>
            <a:fld id="{B6F15528-21DE-4FAA-801E-634DDDAF4B2B}" type="slidenum">
              <a:rPr lang="en-US" smtClean="0"/>
              <a:pPr/>
              <a:t>3</a:t>
            </a:fld>
            <a:endParaRPr lang="en-US" dirty="0"/>
          </a:p>
        </p:txBody>
      </p:sp>
      <p:sp>
        <p:nvSpPr>
          <p:cNvPr id="4" name="TextBox 27">
            <a:extLst>
              <a:ext uri="{FF2B5EF4-FFF2-40B4-BE49-F238E27FC236}">
                <a16:creationId xmlns:a16="http://schemas.microsoft.com/office/drawing/2014/main" id="{97395D6C-08B5-5208-68B4-2354B80A70CE}"/>
              </a:ext>
            </a:extLst>
          </p:cNvPr>
          <p:cNvSpPr txBox="1"/>
          <p:nvPr/>
        </p:nvSpPr>
        <p:spPr>
          <a:xfrm>
            <a:off x="152400" y="190500"/>
            <a:ext cx="5471370" cy="925894"/>
          </a:xfrm>
          <a:prstGeom prst="rect">
            <a:avLst/>
          </a:prstGeom>
          <a:noFill/>
        </p:spPr>
        <p:txBody>
          <a:bodyPr wrap="none" rtlCol="0">
            <a:spAutoFit/>
          </a:bodyPr>
          <a:lstStyle>
            <a:defPPr>
              <a:defRPr lang="en-US"/>
            </a:defPPr>
            <a:lvl1pPr>
              <a:lnSpc>
                <a:spcPts val="6549"/>
              </a:lnSpc>
              <a:defRPr sz="6000">
                <a:solidFill>
                  <a:srgbClr val="C00000"/>
                </a:solidFill>
                <a:latin typeface="Montaser Arabic Bold"/>
              </a:defRPr>
            </a:lvl1pPr>
          </a:lstStyle>
          <a:p>
            <a:r>
              <a:rPr lang="en-US" dirty="0" err="1"/>
              <a:t>Introducción</a:t>
            </a:r>
            <a:r>
              <a:rPr lang="en-US" dirty="0"/>
              <a:t> </a:t>
            </a:r>
          </a:p>
        </p:txBody>
      </p:sp>
      <p:sp>
        <p:nvSpPr>
          <p:cNvPr id="5" name="CuadroTexto 4">
            <a:extLst>
              <a:ext uri="{FF2B5EF4-FFF2-40B4-BE49-F238E27FC236}">
                <a16:creationId xmlns:a16="http://schemas.microsoft.com/office/drawing/2014/main" id="{3992B6FD-85BD-1C8F-EFEF-36BF168880E3}"/>
              </a:ext>
            </a:extLst>
          </p:cNvPr>
          <p:cNvSpPr txBox="1"/>
          <p:nvPr/>
        </p:nvSpPr>
        <p:spPr>
          <a:xfrm>
            <a:off x="685800" y="1896457"/>
            <a:ext cx="16916400" cy="5509200"/>
          </a:xfrm>
          <a:prstGeom prst="rect">
            <a:avLst/>
          </a:prstGeom>
          <a:noFill/>
        </p:spPr>
        <p:txBody>
          <a:bodyPr wrap="square">
            <a:spAutoFit/>
          </a:bodyPr>
          <a:lstStyle/>
          <a:p>
            <a:r>
              <a:rPr lang="es-CR" sz="3200" dirty="0">
                <a:latin typeface="Arial" panose="020B0604020202020204" pitchFamily="34" charset="0"/>
                <a:cs typeface="Arial" panose="020B0604020202020204" pitchFamily="34" charset="0"/>
              </a:rPr>
              <a:t>En el contexto de la gestión de inventarios, el proceso de conteo y ajuste de inventarios es crucial para asegurar la precisión y confiabilidad de los datos almacenados en el sistema SAP.</a:t>
            </a:r>
          </a:p>
          <a:p>
            <a:endParaRPr lang="es-CR" sz="3200" dirty="0">
              <a:latin typeface="Arial" panose="020B0604020202020204" pitchFamily="34" charset="0"/>
              <a:cs typeface="Arial" panose="020B0604020202020204" pitchFamily="34" charset="0"/>
            </a:endParaRPr>
          </a:p>
          <a:p>
            <a:r>
              <a:rPr lang="es-CR" sz="3200" dirty="0">
                <a:latin typeface="Arial" panose="020B0604020202020204" pitchFamily="34" charset="0"/>
                <a:cs typeface="Arial" panose="020B0604020202020204" pitchFamily="34" charset="0"/>
              </a:rPr>
              <a:t> Este manual proporciona una guía detallada paso a paso para la ejecución de las tareas relacionadas con la selección de ubicaciones, conteo de inventarios, supervisión de procesos de entrada por lotes, y la compensación de diferencias encontradas durante el conteo.</a:t>
            </a:r>
          </a:p>
          <a:p>
            <a:endParaRPr lang="es-CR" sz="3200" dirty="0">
              <a:latin typeface="Arial" panose="020B0604020202020204" pitchFamily="34" charset="0"/>
              <a:cs typeface="Arial" panose="020B0604020202020204" pitchFamily="34" charset="0"/>
            </a:endParaRPr>
          </a:p>
          <a:p>
            <a:r>
              <a:rPr lang="es-CR" sz="3200" dirty="0">
                <a:latin typeface="Arial" panose="020B0604020202020204" pitchFamily="34" charset="0"/>
                <a:cs typeface="Arial" panose="020B0604020202020204" pitchFamily="34" charset="0"/>
              </a:rPr>
              <a:t> El objetivo es facilitar la correcta administración de los inventarios, minimizando errores y mejorando la eficiencia operativa dentro de la organización.</a:t>
            </a:r>
          </a:p>
        </p:txBody>
      </p:sp>
    </p:spTree>
    <p:extLst>
      <p:ext uri="{BB962C8B-B14F-4D97-AF65-F5344CB8AC3E}">
        <p14:creationId xmlns:p14="http://schemas.microsoft.com/office/powerpoint/2010/main" val="2192481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extLst>
              <p:ext uri="{D42A27DB-BD31-4B8C-83A1-F6EECF244321}">
                <p14:modId xmlns:p14="http://schemas.microsoft.com/office/powerpoint/2010/main" val="1426143905"/>
              </p:ext>
            </p:extLst>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30</a:t>
            </a:fld>
            <a:endParaRPr lang="en-US" dirty="0"/>
          </a:p>
        </p:txBody>
      </p:sp>
      <p:graphicFrame>
        <p:nvGraphicFramePr>
          <p:cNvPr id="28" name="Diagram 27">
            <a:extLst>
              <a:ext uri="{FF2B5EF4-FFF2-40B4-BE49-F238E27FC236}">
                <a16:creationId xmlns:a16="http://schemas.microsoft.com/office/drawing/2014/main" id="{E01D8865-A87C-F835-1DC7-DA9AAB9F3F22}"/>
              </a:ext>
            </a:extLst>
          </p:cNvPr>
          <p:cNvGraphicFramePr/>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Imagen 2">
            <a:extLst>
              <a:ext uri="{FF2B5EF4-FFF2-40B4-BE49-F238E27FC236}">
                <a16:creationId xmlns:a16="http://schemas.microsoft.com/office/drawing/2014/main" id="{D1AEDC74-050F-FB5C-238E-644CDD04E32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9625" y="1994895"/>
            <a:ext cx="4076700" cy="428625"/>
          </a:xfrm>
          <a:prstGeom prst="rect">
            <a:avLst/>
          </a:prstGeom>
        </p:spPr>
      </p:pic>
      <p:pic>
        <p:nvPicPr>
          <p:cNvPr id="5" name="Imagen 4" descr="Interfaz de usuario gráfica, Aplicación&#10;&#10;Descripción generada automáticamente">
            <a:extLst>
              <a:ext uri="{FF2B5EF4-FFF2-40B4-BE49-F238E27FC236}">
                <a16:creationId xmlns:a16="http://schemas.microsoft.com/office/drawing/2014/main" id="{437A4381-06C2-2E73-98AA-4E9863EF1D6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4400" y="3390900"/>
            <a:ext cx="6200775" cy="2971540"/>
          </a:xfrm>
          <a:prstGeom prst="rect">
            <a:avLst/>
          </a:prstGeom>
        </p:spPr>
      </p:pic>
      <p:sp>
        <p:nvSpPr>
          <p:cNvPr id="7" name="CuadroTexto 6">
            <a:extLst>
              <a:ext uri="{FF2B5EF4-FFF2-40B4-BE49-F238E27FC236}">
                <a16:creationId xmlns:a16="http://schemas.microsoft.com/office/drawing/2014/main" id="{9640386E-31D8-31B0-92F7-E7C14C1669AC}"/>
              </a:ext>
            </a:extLst>
          </p:cNvPr>
          <p:cNvSpPr txBox="1"/>
          <p:nvPr/>
        </p:nvSpPr>
        <p:spPr>
          <a:xfrm>
            <a:off x="634687" y="1205334"/>
            <a:ext cx="6375713" cy="769441"/>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1. Ingresar a la transacción LX17   Listado diferencias de Inventario,    </a:t>
            </a:r>
          </a:p>
        </p:txBody>
      </p:sp>
      <p:sp>
        <p:nvSpPr>
          <p:cNvPr id="9" name="CuadroTexto 8">
            <a:extLst>
              <a:ext uri="{FF2B5EF4-FFF2-40B4-BE49-F238E27FC236}">
                <a16:creationId xmlns:a16="http://schemas.microsoft.com/office/drawing/2014/main" id="{A67A2515-2E26-A274-C3AC-10815D195441}"/>
              </a:ext>
            </a:extLst>
          </p:cNvPr>
          <p:cNvSpPr txBox="1"/>
          <p:nvPr/>
        </p:nvSpPr>
        <p:spPr>
          <a:xfrm>
            <a:off x="634687" y="2784456"/>
            <a:ext cx="7031907" cy="428625"/>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2. Completar el número de almacén y tipo almacén</a:t>
            </a:r>
          </a:p>
        </p:txBody>
      </p:sp>
      <p:pic>
        <p:nvPicPr>
          <p:cNvPr id="4" name="Imagen 3" descr="Interfaz de usuario gráfica, Aplicación&#10;&#10;Descripción generada automáticamente">
            <a:hlinkClick r:id="rId14"/>
            <a:extLst>
              <a:ext uri="{FF2B5EF4-FFF2-40B4-BE49-F238E27FC236}">
                <a16:creationId xmlns:a16="http://schemas.microsoft.com/office/drawing/2014/main" id="{DAEF159B-39C0-8EE1-DA02-991CCBEFDE7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4706600" y="7886700"/>
            <a:ext cx="3771900" cy="1414463"/>
          </a:xfrm>
          <a:prstGeom prst="rect">
            <a:avLst/>
          </a:prstGeom>
        </p:spPr>
      </p:pic>
      <p:pic>
        <p:nvPicPr>
          <p:cNvPr id="6" name="Imagen 5">
            <a:extLst>
              <a:ext uri="{FF2B5EF4-FFF2-40B4-BE49-F238E27FC236}">
                <a16:creationId xmlns:a16="http://schemas.microsoft.com/office/drawing/2014/main" id="{453ABF47-D2B2-9CB9-3BA5-141B8CD99CC7}"/>
              </a:ext>
            </a:extLst>
          </p:cNvPr>
          <p:cNvPicPr>
            <a:picLocks noChangeAspect="1"/>
          </p:cNvPicPr>
          <p:nvPr/>
        </p:nvPicPr>
        <p:blipFill>
          <a:blip r:embed="rId16"/>
          <a:stretch>
            <a:fillRect/>
          </a:stretch>
        </p:blipFill>
        <p:spPr>
          <a:xfrm>
            <a:off x="8376548" y="2172485"/>
            <a:ext cx="8863790" cy="2018439"/>
          </a:xfrm>
          <a:prstGeom prst="rect">
            <a:avLst/>
          </a:prstGeom>
        </p:spPr>
      </p:pic>
      <p:sp>
        <p:nvSpPr>
          <p:cNvPr id="8" name="CuadroTexto 7">
            <a:extLst>
              <a:ext uri="{FF2B5EF4-FFF2-40B4-BE49-F238E27FC236}">
                <a16:creationId xmlns:a16="http://schemas.microsoft.com/office/drawing/2014/main" id="{6D85AF88-FF84-A6BA-B9C6-26773AA69F07}"/>
              </a:ext>
            </a:extLst>
          </p:cNvPr>
          <p:cNvSpPr txBox="1"/>
          <p:nvPr/>
        </p:nvSpPr>
        <p:spPr>
          <a:xfrm>
            <a:off x="8376548" y="1316021"/>
            <a:ext cx="6786867" cy="430887"/>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3. Ver el reporte en la transacción  </a:t>
            </a:r>
          </a:p>
        </p:txBody>
      </p:sp>
      <p:sp>
        <p:nvSpPr>
          <p:cNvPr id="10" name="CuadroTexto 9">
            <a:extLst>
              <a:ext uri="{FF2B5EF4-FFF2-40B4-BE49-F238E27FC236}">
                <a16:creationId xmlns:a16="http://schemas.microsoft.com/office/drawing/2014/main" id="{AC4EC1BF-7913-7E36-11FD-2DE3A36FFF1A}"/>
              </a:ext>
            </a:extLst>
          </p:cNvPr>
          <p:cNvSpPr txBox="1"/>
          <p:nvPr/>
        </p:nvSpPr>
        <p:spPr>
          <a:xfrm>
            <a:off x="8617443" y="4876670"/>
            <a:ext cx="8382000" cy="769441"/>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4. Comparar el dato del documento comparado contra el dato de la transacción LX17</a:t>
            </a:r>
          </a:p>
        </p:txBody>
      </p:sp>
      <p:sp>
        <p:nvSpPr>
          <p:cNvPr id="11" name="CuadroTexto 10">
            <a:extLst>
              <a:ext uri="{FF2B5EF4-FFF2-40B4-BE49-F238E27FC236}">
                <a16:creationId xmlns:a16="http://schemas.microsoft.com/office/drawing/2014/main" id="{7989B778-95B4-DA5D-3D0F-7B19716EBF0D}"/>
              </a:ext>
            </a:extLst>
          </p:cNvPr>
          <p:cNvSpPr txBox="1"/>
          <p:nvPr/>
        </p:nvSpPr>
        <p:spPr>
          <a:xfrm>
            <a:off x="809625" y="6896412"/>
            <a:ext cx="16840200" cy="1446550"/>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5. Si se encuentran diferencias entre lo enviado y lo revisado se debe notificar al Coordinador de PA/Asistente PA que las hay diferencias.</a:t>
            </a:r>
          </a:p>
          <a:p>
            <a:endParaRPr lang="es-CR" sz="2200" dirty="0">
              <a:latin typeface="Arial" panose="020B0604020202020204" pitchFamily="34" charset="0"/>
              <a:cs typeface="Arial" panose="020B0604020202020204" pitchFamily="34" charset="0"/>
            </a:endParaRPr>
          </a:p>
          <a:p>
            <a:r>
              <a:rPr lang="es-CR" sz="2200" dirty="0">
                <a:latin typeface="Arial" panose="020B0604020202020204" pitchFamily="34" charset="0"/>
                <a:cs typeface="Arial" panose="020B0604020202020204" pitchFamily="34" charset="0"/>
              </a:rPr>
              <a:t>Adicional si el conteo presenta montos  mayores a los 100 mil colones deben de venir justificados en el cuerpo del correo.  </a:t>
            </a:r>
          </a:p>
        </p:txBody>
      </p:sp>
    </p:spTree>
    <p:extLst>
      <p:ext uri="{BB962C8B-B14F-4D97-AF65-F5344CB8AC3E}">
        <p14:creationId xmlns:p14="http://schemas.microsoft.com/office/powerpoint/2010/main" val="394660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extLst>
              <p:ext uri="{D42A27DB-BD31-4B8C-83A1-F6EECF244321}">
                <p14:modId xmlns:p14="http://schemas.microsoft.com/office/powerpoint/2010/main" val="2163007560"/>
              </p:ext>
            </p:extLst>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31</a:t>
            </a:fld>
            <a:endParaRPr lang="en-US" dirty="0"/>
          </a:p>
        </p:txBody>
      </p:sp>
      <p:sp>
        <p:nvSpPr>
          <p:cNvPr id="16" name="TextBox 15">
            <a:extLst>
              <a:ext uri="{FF2B5EF4-FFF2-40B4-BE49-F238E27FC236}">
                <a16:creationId xmlns:a16="http://schemas.microsoft.com/office/drawing/2014/main" id="{946AD0AB-82D6-0858-B774-A89F6D4462A6}"/>
              </a:ext>
            </a:extLst>
          </p:cNvPr>
          <p:cNvSpPr txBox="1"/>
          <p:nvPr/>
        </p:nvSpPr>
        <p:spPr>
          <a:xfrm>
            <a:off x="838200" y="1485900"/>
            <a:ext cx="16916400" cy="2123658"/>
          </a:xfrm>
          <a:prstGeom prst="rect">
            <a:avLst/>
          </a:prstGeom>
          <a:noFill/>
        </p:spPr>
        <p:txBody>
          <a:bodyPr wrap="square" rtlCol="0">
            <a:spAutoFit/>
          </a:bodyPr>
          <a:lstStyle/>
          <a:p>
            <a:r>
              <a:rPr lang="es-CR" sz="2200" dirty="0">
                <a:latin typeface="Arial" panose="020B0604020202020204" pitchFamily="34" charset="0"/>
                <a:cs typeface="Arial" panose="020B0604020202020204" pitchFamily="34" charset="0"/>
              </a:rPr>
              <a:t>1. Preparar un informe detallado de todas las inconsistencias identificadas durante el proceso de verificación.</a:t>
            </a:r>
          </a:p>
          <a:p>
            <a:endParaRPr lang="es-CR" sz="2200" dirty="0">
              <a:latin typeface="Arial" panose="020B0604020202020204" pitchFamily="34" charset="0"/>
              <a:cs typeface="Arial" panose="020B0604020202020204" pitchFamily="34" charset="0"/>
            </a:endParaRPr>
          </a:p>
          <a:p>
            <a:r>
              <a:rPr lang="es-CR" sz="2200" dirty="0">
                <a:latin typeface="Arial" panose="020B0604020202020204" pitchFamily="34" charset="0"/>
                <a:cs typeface="Arial" panose="020B0604020202020204" pitchFamily="34" charset="0"/>
              </a:rPr>
              <a:t>2. Enviar un correo electrónico al Coordinador de PA/Asistente PA, especificando claramente las diferencias detectadas y las correcciones necesarias.</a:t>
            </a:r>
          </a:p>
          <a:p>
            <a:endParaRPr lang="es-CR" sz="2200" dirty="0">
              <a:latin typeface="Arial" panose="020B0604020202020204" pitchFamily="34" charset="0"/>
              <a:cs typeface="Arial" panose="020B0604020202020204" pitchFamily="34" charset="0"/>
            </a:endParaRPr>
          </a:p>
          <a:p>
            <a:r>
              <a:rPr lang="es-CR" sz="2200" dirty="0">
                <a:latin typeface="Arial" panose="020B0604020202020204" pitchFamily="34" charset="0"/>
                <a:cs typeface="Arial" panose="020B0604020202020204" pitchFamily="34" charset="0"/>
              </a:rPr>
              <a:t>3. Asegurar que el documento de conteo adjunto refleje exactamente las discrepancias notificadas para evitar futuras confusiones.</a:t>
            </a:r>
          </a:p>
        </p:txBody>
      </p:sp>
      <p:graphicFrame>
        <p:nvGraphicFramePr>
          <p:cNvPr id="28" name="Diagram 27">
            <a:extLst>
              <a:ext uri="{FF2B5EF4-FFF2-40B4-BE49-F238E27FC236}">
                <a16:creationId xmlns:a16="http://schemas.microsoft.com/office/drawing/2014/main" id="{E01D8865-A87C-F835-1DC7-DA9AAB9F3F22}"/>
              </a:ext>
            </a:extLst>
          </p:cNvPr>
          <p:cNvGraphicFramePr/>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Imagen 4" descr="Imagen de la pantalla de un computador&#10;&#10;Descripción generada automáticamente con confianza baja">
            <a:extLst>
              <a:ext uri="{FF2B5EF4-FFF2-40B4-BE49-F238E27FC236}">
                <a16:creationId xmlns:a16="http://schemas.microsoft.com/office/drawing/2014/main" id="{C53F8E66-7705-3113-F944-A4A53ED83BC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52600" y="3848100"/>
            <a:ext cx="4686300" cy="4686300"/>
          </a:xfrm>
          <a:prstGeom prst="rect">
            <a:avLst/>
          </a:prstGeom>
        </p:spPr>
      </p:pic>
    </p:spTree>
    <p:extLst>
      <p:ext uri="{BB962C8B-B14F-4D97-AF65-F5344CB8AC3E}">
        <p14:creationId xmlns:p14="http://schemas.microsoft.com/office/powerpoint/2010/main" val="4251024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extLst>
              <p:ext uri="{D42A27DB-BD31-4B8C-83A1-F6EECF244321}">
                <p14:modId xmlns:p14="http://schemas.microsoft.com/office/powerpoint/2010/main" val="1542081035"/>
              </p:ext>
            </p:extLst>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32</a:t>
            </a:fld>
            <a:endParaRPr lang="en-US" dirty="0"/>
          </a:p>
        </p:txBody>
      </p:sp>
      <p:graphicFrame>
        <p:nvGraphicFramePr>
          <p:cNvPr id="28" name="Diagram 27">
            <a:extLst>
              <a:ext uri="{FF2B5EF4-FFF2-40B4-BE49-F238E27FC236}">
                <a16:creationId xmlns:a16="http://schemas.microsoft.com/office/drawing/2014/main" id="{E01D8865-A87C-F835-1DC7-DA9AAB9F3F22}"/>
              </a:ext>
            </a:extLst>
          </p:cNvPr>
          <p:cNvGraphicFramePr/>
          <p:nvPr>
            <p:extLst>
              <p:ext uri="{D42A27DB-BD31-4B8C-83A1-F6EECF244321}">
                <p14:modId xmlns:p14="http://schemas.microsoft.com/office/powerpoint/2010/main" val="3322912180"/>
              </p:ext>
            </p:extLst>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CuadroTexto 3">
            <a:extLst>
              <a:ext uri="{FF2B5EF4-FFF2-40B4-BE49-F238E27FC236}">
                <a16:creationId xmlns:a16="http://schemas.microsoft.com/office/drawing/2014/main" id="{584D8111-C9E8-EB6D-9B1D-1A6E9606E7B0}"/>
              </a:ext>
            </a:extLst>
          </p:cNvPr>
          <p:cNvSpPr txBox="1"/>
          <p:nvPr/>
        </p:nvSpPr>
        <p:spPr>
          <a:xfrm>
            <a:off x="838200" y="1670599"/>
            <a:ext cx="16687800" cy="1785104"/>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1. Analizar minuciosamente el correo enviado por el Supervisor de PA para comprender la naturaleza de las discrepancias reportadas.</a:t>
            </a:r>
          </a:p>
          <a:p>
            <a:endParaRPr lang="es-CR" sz="2200" dirty="0">
              <a:latin typeface="Arial" panose="020B0604020202020204" pitchFamily="34" charset="0"/>
              <a:cs typeface="Arial" panose="020B0604020202020204" pitchFamily="34" charset="0"/>
            </a:endParaRPr>
          </a:p>
          <a:p>
            <a:r>
              <a:rPr lang="es-CR" sz="2200" dirty="0">
                <a:latin typeface="Arial" panose="020B0604020202020204" pitchFamily="34" charset="0"/>
                <a:cs typeface="Arial" panose="020B0604020202020204" pitchFamily="34" charset="0"/>
              </a:rPr>
              <a:t>2. Determinar las acciones correctivas adecuadas en respuesta a las observaciones recibidas, priorizando las correcciones críticas.</a:t>
            </a:r>
          </a:p>
          <a:p>
            <a:endParaRPr lang="es-CR" sz="2200" dirty="0">
              <a:latin typeface="Arial" panose="020B0604020202020204" pitchFamily="34" charset="0"/>
              <a:cs typeface="Arial" panose="020B0604020202020204" pitchFamily="34" charset="0"/>
            </a:endParaRPr>
          </a:p>
        </p:txBody>
      </p:sp>
      <p:pic>
        <p:nvPicPr>
          <p:cNvPr id="6" name="Imagen 5" descr="Imagen de la pantalla de un computador&#10;&#10;Descripción generada automáticamente con confianza media">
            <a:extLst>
              <a:ext uri="{FF2B5EF4-FFF2-40B4-BE49-F238E27FC236}">
                <a16:creationId xmlns:a16="http://schemas.microsoft.com/office/drawing/2014/main" id="{4BF34B62-4FBB-08AB-D2A1-5663D66507A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19200" y="3238500"/>
            <a:ext cx="5181600" cy="5181600"/>
          </a:xfrm>
          <a:prstGeom prst="rect">
            <a:avLst/>
          </a:prstGeom>
        </p:spPr>
      </p:pic>
    </p:spTree>
    <p:extLst>
      <p:ext uri="{BB962C8B-B14F-4D97-AF65-F5344CB8AC3E}">
        <p14:creationId xmlns:p14="http://schemas.microsoft.com/office/powerpoint/2010/main" val="810714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extLst>
              <p:ext uri="{D42A27DB-BD31-4B8C-83A1-F6EECF244321}">
                <p14:modId xmlns:p14="http://schemas.microsoft.com/office/powerpoint/2010/main" val="3636217554"/>
              </p:ext>
            </p:extLst>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33</a:t>
            </a:fld>
            <a:endParaRPr lang="en-US" dirty="0"/>
          </a:p>
        </p:txBody>
      </p:sp>
      <p:graphicFrame>
        <p:nvGraphicFramePr>
          <p:cNvPr id="28" name="Diagram 27">
            <a:extLst>
              <a:ext uri="{FF2B5EF4-FFF2-40B4-BE49-F238E27FC236}">
                <a16:creationId xmlns:a16="http://schemas.microsoft.com/office/drawing/2014/main" id="{E01D8865-A87C-F835-1DC7-DA9AAB9F3F22}"/>
              </a:ext>
            </a:extLst>
          </p:cNvPr>
          <p:cNvGraphicFramePr/>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CuadroTexto 3">
            <a:extLst>
              <a:ext uri="{FF2B5EF4-FFF2-40B4-BE49-F238E27FC236}">
                <a16:creationId xmlns:a16="http://schemas.microsoft.com/office/drawing/2014/main" id="{C1FB4A97-1F6D-D1B5-65B5-DB3EF7E9D5B3}"/>
              </a:ext>
            </a:extLst>
          </p:cNvPr>
          <p:cNvSpPr txBox="1"/>
          <p:nvPr/>
        </p:nvSpPr>
        <p:spPr>
          <a:xfrm>
            <a:off x="602166" y="1434043"/>
            <a:ext cx="16459200" cy="2123658"/>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1. Generar un nuevo conteo para los ítems que presentaron discrepancias o errores.</a:t>
            </a:r>
          </a:p>
          <a:p>
            <a:endParaRPr lang="es-CR" sz="2200" dirty="0">
              <a:latin typeface="Arial" panose="020B0604020202020204" pitchFamily="34" charset="0"/>
              <a:cs typeface="Arial" panose="020B0604020202020204" pitchFamily="34" charset="0"/>
            </a:endParaRPr>
          </a:p>
          <a:p>
            <a:r>
              <a:rPr lang="es-CR" sz="2200" dirty="0">
                <a:latin typeface="Arial" panose="020B0604020202020204" pitchFamily="34" charset="0"/>
                <a:cs typeface="Arial" panose="020B0604020202020204" pitchFamily="34" charset="0"/>
              </a:rPr>
              <a:t>2. Asegurar que el nuevo recuento sea preciso y que todas las observaciones sean tomadas en cuenta para evitar repetir los mismos errores.</a:t>
            </a:r>
          </a:p>
          <a:p>
            <a:endParaRPr lang="es-CR" sz="2200" dirty="0">
              <a:latin typeface="Arial" panose="020B0604020202020204" pitchFamily="34" charset="0"/>
              <a:cs typeface="Arial" panose="020B0604020202020204" pitchFamily="34" charset="0"/>
            </a:endParaRPr>
          </a:p>
          <a:p>
            <a:r>
              <a:rPr lang="es-CR" sz="2200" dirty="0">
                <a:latin typeface="Arial" panose="020B0604020202020204" pitchFamily="34" charset="0"/>
                <a:cs typeface="Arial" panose="020B0604020202020204" pitchFamily="34" charset="0"/>
              </a:rPr>
              <a:t>3. Actualizar el documento de conteo con la información revisada y asegurarse de que esté libre de errores antes de la corrección .</a:t>
            </a:r>
          </a:p>
        </p:txBody>
      </p:sp>
      <p:pic>
        <p:nvPicPr>
          <p:cNvPr id="5" name="Imagen 4" descr="Un grupo de libros en una mesa con un celular en la mano&#10;&#10;Descripción generada automáticamente con confianza media">
            <a:extLst>
              <a:ext uri="{FF2B5EF4-FFF2-40B4-BE49-F238E27FC236}">
                <a16:creationId xmlns:a16="http://schemas.microsoft.com/office/drawing/2014/main" id="{A4594980-19B3-5E00-F069-E5784B81CC2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8824" y="3771900"/>
            <a:ext cx="4457700" cy="4457700"/>
          </a:xfrm>
          <a:prstGeom prst="rect">
            <a:avLst/>
          </a:prstGeom>
        </p:spPr>
      </p:pic>
    </p:spTree>
    <p:extLst>
      <p:ext uri="{BB962C8B-B14F-4D97-AF65-F5344CB8AC3E}">
        <p14:creationId xmlns:p14="http://schemas.microsoft.com/office/powerpoint/2010/main" val="629725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34</a:t>
            </a:fld>
            <a:endParaRPr lang="en-US" dirty="0"/>
          </a:p>
        </p:txBody>
      </p:sp>
      <p:graphicFrame>
        <p:nvGraphicFramePr>
          <p:cNvPr id="28" name="Diagram 27">
            <a:extLst>
              <a:ext uri="{FF2B5EF4-FFF2-40B4-BE49-F238E27FC236}">
                <a16:creationId xmlns:a16="http://schemas.microsoft.com/office/drawing/2014/main" id="{E01D8865-A87C-F835-1DC7-DA9AAB9F3F22}"/>
              </a:ext>
            </a:extLst>
          </p:cNvPr>
          <p:cNvGraphicFramePr/>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CuadroTexto 3">
            <a:extLst>
              <a:ext uri="{FF2B5EF4-FFF2-40B4-BE49-F238E27FC236}">
                <a16:creationId xmlns:a16="http://schemas.microsoft.com/office/drawing/2014/main" id="{C66B6C9D-455B-D7A3-A941-409DF94C2FEC}"/>
              </a:ext>
            </a:extLst>
          </p:cNvPr>
          <p:cNvSpPr txBox="1"/>
          <p:nvPr/>
        </p:nvSpPr>
        <p:spPr>
          <a:xfrm>
            <a:off x="263339" y="1324276"/>
            <a:ext cx="16992600" cy="2123658"/>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1. Preparar justificaciones completas y detalladas para todos los productos que superen los 100,000 colones sin aprobación previa.</a:t>
            </a:r>
          </a:p>
          <a:p>
            <a:endParaRPr lang="es-CR" sz="2200" dirty="0">
              <a:latin typeface="Arial" panose="020B0604020202020204" pitchFamily="34" charset="0"/>
              <a:cs typeface="Arial" panose="020B0604020202020204" pitchFamily="34" charset="0"/>
            </a:endParaRPr>
          </a:p>
          <a:p>
            <a:r>
              <a:rPr lang="es-CR" sz="2200" dirty="0">
                <a:latin typeface="Arial" panose="020B0604020202020204" pitchFamily="34" charset="0"/>
                <a:cs typeface="Arial" panose="020B0604020202020204" pitchFamily="34" charset="0"/>
              </a:rPr>
              <a:t>2. Incluir estas justificaciones en el cuerpo del correo dirigido al Supervisor de PA.</a:t>
            </a:r>
          </a:p>
          <a:p>
            <a:endParaRPr lang="es-CR" sz="2200" dirty="0">
              <a:latin typeface="Arial" panose="020B0604020202020204" pitchFamily="34" charset="0"/>
              <a:cs typeface="Arial" panose="020B0604020202020204" pitchFamily="34" charset="0"/>
            </a:endParaRPr>
          </a:p>
          <a:p>
            <a:r>
              <a:rPr lang="es-CR" sz="2200" dirty="0">
                <a:latin typeface="Arial" panose="020B0604020202020204" pitchFamily="34" charset="0"/>
                <a:cs typeface="Arial" panose="020B0604020202020204" pitchFamily="34" charset="0"/>
              </a:rPr>
              <a:t>3. Si no es posible justificar adecuadamente alguna diferencia, considerar la eliminación de dichos ítems del documento de conteo para asegurar la precisión del inventario.</a:t>
            </a:r>
          </a:p>
        </p:txBody>
      </p:sp>
      <p:pic>
        <p:nvPicPr>
          <p:cNvPr id="5" name="Imagen 4" descr="Un grupo de folletos sobre una mesa&#10;&#10;Descripción generada automáticamente con confianza media">
            <a:extLst>
              <a:ext uri="{FF2B5EF4-FFF2-40B4-BE49-F238E27FC236}">
                <a16:creationId xmlns:a16="http://schemas.microsoft.com/office/drawing/2014/main" id="{CD6FB086-E8EA-7E6E-8EB1-59A706D807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000" y="3745416"/>
            <a:ext cx="4686300" cy="4686300"/>
          </a:xfrm>
          <a:prstGeom prst="rect">
            <a:avLst/>
          </a:prstGeom>
        </p:spPr>
      </p:pic>
    </p:spTree>
    <p:extLst>
      <p:ext uri="{BB962C8B-B14F-4D97-AF65-F5344CB8AC3E}">
        <p14:creationId xmlns:p14="http://schemas.microsoft.com/office/powerpoint/2010/main" val="1264333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extLst>
              <p:ext uri="{D42A27DB-BD31-4B8C-83A1-F6EECF244321}">
                <p14:modId xmlns:p14="http://schemas.microsoft.com/office/powerpoint/2010/main" val="2069796510"/>
              </p:ext>
            </p:extLst>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35</a:t>
            </a:fld>
            <a:endParaRPr lang="en-US" dirty="0"/>
          </a:p>
        </p:txBody>
      </p:sp>
      <p:graphicFrame>
        <p:nvGraphicFramePr>
          <p:cNvPr id="28" name="Diagram 27">
            <a:extLst>
              <a:ext uri="{FF2B5EF4-FFF2-40B4-BE49-F238E27FC236}">
                <a16:creationId xmlns:a16="http://schemas.microsoft.com/office/drawing/2014/main" id="{E01D8865-A87C-F835-1DC7-DA9AAB9F3F22}"/>
              </a:ext>
            </a:extLst>
          </p:cNvPr>
          <p:cNvGraphicFramePr/>
          <p:nvPr>
            <p:extLst>
              <p:ext uri="{D42A27DB-BD31-4B8C-83A1-F6EECF244321}">
                <p14:modId xmlns:p14="http://schemas.microsoft.com/office/powerpoint/2010/main" val="4149332408"/>
              </p:ext>
            </p:extLst>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CuadroTexto 3">
            <a:extLst>
              <a:ext uri="{FF2B5EF4-FFF2-40B4-BE49-F238E27FC236}">
                <a16:creationId xmlns:a16="http://schemas.microsoft.com/office/drawing/2014/main" id="{DF47EF2D-1D22-7F98-017E-F6B1D54A84BE}"/>
              </a:ext>
            </a:extLst>
          </p:cNvPr>
          <p:cNvSpPr txBox="1"/>
          <p:nvPr/>
        </p:nvSpPr>
        <p:spPr>
          <a:xfrm>
            <a:off x="602166" y="1316656"/>
            <a:ext cx="16459200" cy="2800767"/>
          </a:xfrm>
          <a:prstGeom prst="rect">
            <a:avLst/>
          </a:prstGeom>
          <a:noFill/>
        </p:spPr>
        <p:txBody>
          <a:bodyPr wrap="square">
            <a:spAutoFit/>
          </a:bodyPr>
          <a:lstStyle/>
          <a:p>
            <a:endParaRPr lang="es-CR" sz="2200" dirty="0">
              <a:latin typeface="Arial" panose="020B0604020202020204" pitchFamily="34" charset="0"/>
              <a:cs typeface="Arial" panose="020B0604020202020204" pitchFamily="34" charset="0"/>
            </a:endParaRPr>
          </a:p>
          <a:p>
            <a:r>
              <a:rPr lang="es-CR" sz="2200" dirty="0">
                <a:latin typeface="Arial" panose="020B0604020202020204" pitchFamily="34" charset="0"/>
                <a:cs typeface="Arial" panose="020B0604020202020204" pitchFamily="34" charset="0"/>
              </a:rPr>
              <a:t>1. Revisar meticulosamente el contenido del correo: Inicia revisando cada sección del correo para asegurar que se han integrado todas las correcciones y recomendaciones previamente enviadas. Verifica que la gramática, ortografía, y la precisión técnica sean correctas.</a:t>
            </a:r>
          </a:p>
          <a:p>
            <a:endParaRPr lang="es-CR" sz="2200" dirty="0">
              <a:latin typeface="Arial" panose="020B0604020202020204" pitchFamily="34" charset="0"/>
              <a:cs typeface="Arial" panose="020B0604020202020204" pitchFamily="34" charset="0"/>
            </a:endParaRPr>
          </a:p>
          <a:p>
            <a:r>
              <a:rPr lang="es-CR" sz="2200" dirty="0">
                <a:latin typeface="Arial" panose="020B0604020202020204" pitchFamily="34" charset="0"/>
                <a:cs typeface="Arial" panose="020B0604020202020204" pitchFamily="34" charset="0"/>
              </a:rPr>
              <a:t>2. Comparar con correcciones anteriores: Utiliza un sistema de seguimiento de cambios o revisa las versiones anteriores del correo para garantizar que todas las observaciones y correcciones han sido implementadas. Coteja los documentos adjuntos para confirmar que están actualizados y reflejan las modificaciones solicitadas.</a:t>
            </a:r>
          </a:p>
        </p:txBody>
      </p:sp>
      <p:pic>
        <p:nvPicPr>
          <p:cNvPr id="6" name="Imagen 5" descr="Pantalla de computadora con un libro en la mano&#10;&#10;Descripción generada automáticamente con confianza media">
            <a:extLst>
              <a:ext uri="{FF2B5EF4-FFF2-40B4-BE49-F238E27FC236}">
                <a16:creationId xmlns:a16="http://schemas.microsoft.com/office/drawing/2014/main" id="{AF35E419-085B-66E5-8C10-581FE808557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2166" y="4423262"/>
            <a:ext cx="3848100" cy="3848100"/>
          </a:xfrm>
          <a:prstGeom prst="rect">
            <a:avLst/>
          </a:prstGeom>
        </p:spPr>
      </p:pic>
    </p:spTree>
    <p:extLst>
      <p:ext uri="{BB962C8B-B14F-4D97-AF65-F5344CB8AC3E}">
        <p14:creationId xmlns:p14="http://schemas.microsoft.com/office/powerpoint/2010/main" val="60497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extLst>
              <p:ext uri="{D42A27DB-BD31-4B8C-83A1-F6EECF244321}">
                <p14:modId xmlns:p14="http://schemas.microsoft.com/office/powerpoint/2010/main" val="4263788986"/>
              </p:ext>
            </p:extLst>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36</a:t>
            </a:fld>
            <a:endParaRPr lang="en-US" dirty="0"/>
          </a:p>
        </p:txBody>
      </p:sp>
      <p:graphicFrame>
        <p:nvGraphicFramePr>
          <p:cNvPr id="28" name="Diagram 27">
            <a:extLst>
              <a:ext uri="{FF2B5EF4-FFF2-40B4-BE49-F238E27FC236}">
                <a16:creationId xmlns:a16="http://schemas.microsoft.com/office/drawing/2014/main" id="{E01D8865-A87C-F835-1DC7-DA9AAB9F3F22}"/>
              </a:ext>
            </a:extLst>
          </p:cNvPr>
          <p:cNvGraphicFramePr/>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Imagen 3" descr="Interfaz de usuario gráfica, Texto&#10;&#10;Descripción generada automáticamente">
            <a:extLst>
              <a:ext uri="{FF2B5EF4-FFF2-40B4-BE49-F238E27FC236}">
                <a16:creationId xmlns:a16="http://schemas.microsoft.com/office/drawing/2014/main" id="{35656D6F-C55C-EB35-8C3D-9569DBA08C0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5667" y="1954979"/>
            <a:ext cx="5954584" cy="924138"/>
          </a:xfrm>
          <a:prstGeom prst="rect">
            <a:avLst/>
          </a:prstGeom>
        </p:spPr>
      </p:pic>
      <p:pic>
        <p:nvPicPr>
          <p:cNvPr id="8" name="Imagen 7" descr="Captura de pantalla de un celular&#10;&#10;Descripción generada automáticamente">
            <a:extLst>
              <a:ext uri="{FF2B5EF4-FFF2-40B4-BE49-F238E27FC236}">
                <a16:creationId xmlns:a16="http://schemas.microsoft.com/office/drawing/2014/main" id="{773352C0-FA0D-BFD3-76F5-75E143B85D5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8531" y="3710055"/>
            <a:ext cx="8763000" cy="4656090"/>
          </a:xfrm>
          <a:prstGeom prst="rect">
            <a:avLst/>
          </a:prstGeom>
        </p:spPr>
      </p:pic>
      <p:sp>
        <p:nvSpPr>
          <p:cNvPr id="5" name="CuadroTexto 4">
            <a:extLst>
              <a:ext uri="{FF2B5EF4-FFF2-40B4-BE49-F238E27FC236}">
                <a16:creationId xmlns:a16="http://schemas.microsoft.com/office/drawing/2014/main" id="{4D2A397D-2122-7EBD-B709-AA29190764EB}"/>
              </a:ext>
            </a:extLst>
          </p:cNvPr>
          <p:cNvSpPr txBox="1"/>
          <p:nvPr/>
        </p:nvSpPr>
        <p:spPr>
          <a:xfrm>
            <a:off x="788531" y="1342773"/>
            <a:ext cx="12344400" cy="430887"/>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1. Ir a la transacción LI20 </a:t>
            </a:r>
            <a:r>
              <a:rPr lang="es-CR" sz="2200" dirty="0" err="1">
                <a:latin typeface="Arial" panose="020B0604020202020204" pitchFamily="34" charset="0"/>
                <a:cs typeface="Arial" panose="020B0604020202020204" pitchFamily="34" charset="0"/>
              </a:rPr>
              <a:t>Elimi</a:t>
            </a:r>
            <a:r>
              <a:rPr lang="es-CR" sz="2200" dirty="0">
                <a:latin typeface="Arial" panose="020B0604020202020204" pitchFamily="34" charset="0"/>
                <a:cs typeface="Arial" panose="020B0604020202020204" pitchFamily="34" charset="0"/>
              </a:rPr>
              <a:t>. Diferencias –Inventario LVS</a:t>
            </a:r>
          </a:p>
        </p:txBody>
      </p:sp>
      <p:sp>
        <p:nvSpPr>
          <p:cNvPr id="9" name="CuadroTexto 8">
            <a:extLst>
              <a:ext uri="{FF2B5EF4-FFF2-40B4-BE49-F238E27FC236}">
                <a16:creationId xmlns:a16="http://schemas.microsoft.com/office/drawing/2014/main" id="{03E15C93-A1A7-D047-498F-0CA95E516BFF}"/>
              </a:ext>
            </a:extLst>
          </p:cNvPr>
          <p:cNvSpPr txBox="1"/>
          <p:nvPr/>
        </p:nvSpPr>
        <p:spPr>
          <a:xfrm>
            <a:off x="773291" y="3060437"/>
            <a:ext cx="9965333" cy="430887"/>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2. Filtrar el número de almacén y El documento de Inventario, darle ENTER  </a:t>
            </a:r>
          </a:p>
        </p:txBody>
      </p:sp>
      <p:pic>
        <p:nvPicPr>
          <p:cNvPr id="3" name="Imagen 2" descr="Interfaz de usuario gráfica, Aplicación&#10;&#10;Descripción generada automáticamente">
            <a:hlinkClick r:id="rId14"/>
            <a:extLst>
              <a:ext uri="{FF2B5EF4-FFF2-40B4-BE49-F238E27FC236}">
                <a16:creationId xmlns:a16="http://schemas.microsoft.com/office/drawing/2014/main" id="{566D1F12-1748-756D-3323-5E7283E0C5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4706600" y="7886700"/>
            <a:ext cx="3771900" cy="1414463"/>
          </a:xfrm>
          <a:prstGeom prst="rect">
            <a:avLst/>
          </a:prstGeom>
        </p:spPr>
      </p:pic>
    </p:spTree>
    <p:extLst>
      <p:ext uri="{BB962C8B-B14F-4D97-AF65-F5344CB8AC3E}">
        <p14:creationId xmlns:p14="http://schemas.microsoft.com/office/powerpoint/2010/main" val="7396849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37</a:t>
            </a:fld>
            <a:endParaRPr lang="en-US" dirty="0"/>
          </a:p>
        </p:txBody>
      </p:sp>
      <p:graphicFrame>
        <p:nvGraphicFramePr>
          <p:cNvPr id="28" name="Diagram 27">
            <a:extLst>
              <a:ext uri="{FF2B5EF4-FFF2-40B4-BE49-F238E27FC236}">
                <a16:creationId xmlns:a16="http://schemas.microsoft.com/office/drawing/2014/main" id="{E01D8865-A87C-F835-1DC7-DA9AAB9F3F22}"/>
              </a:ext>
            </a:extLst>
          </p:cNvPr>
          <p:cNvGraphicFramePr/>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Imagen 4" descr="Interfaz de usuario gráfica, Sitio web&#10;&#10;Descripción generada automáticamente">
            <a:extLst>
              <a:ext uri="{FF2B5EF4-FFF2-40B4-BE49-F238E27FC236}">
                <a16:creationId xmlns:a16="http://schemas.microsoft.com/office/drawing/2014/main" id="{BC1D9B38-1235-CFF9-EC30-F864B0CE4F0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76400" y="2070675"/>
            <a:ext cx="9372600" cy="3245417"/>
          </a:xfrm>
          <a:prstGeom prst="rect">
            <a:avLst/>
          </a:prstGeom>
        </p:spPr>
      </p:pic>
      <p:pic>
        <p:nvPicPr>
          <p:cNvPr id="9" name="Imagen 8" descr="Captura de pantalla de un celular&#10;&#10;Descripción generada automáticamente">
            <a:extLst>
              <a:ext uri="{FF2B5EF4-FFF2-40B4-BE49-F238E27FC236}">
                <a16:creationId xmlns:a16="http://schemas.microsoft.com/office/drawing/2014/main" id="{C2A79597-B31E-76C5-01E6-8750A07139A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76400" y="5930946"/>
            <a:ext cx="9372600" cy="3780603"/>
          </a:xfrm>
          <a:prstGeom prst="rect">
            <a:avLst/>
          </a:prstGeom>
        </p:spPr>
      </p:pic>
      <p:sp>
        <p:nvSpPr>
          <p:cNvPr id="4" name="CuadroTexto 3">
            <a:extLst>
              <a:ext uri="{FF2B5EF4-FFF2-40B4-BE49-F238E27FC236}">
                <a16:creationId xmlns:a16="http://schemas.microsoft.com/office/drawing/2014/main" id="{49035225-C240-183E-A55D-4693DEA18EA6}"/>
              </a:ext>
            </a:extLst>
          </p:cNvPr>
          <p:cNvSpPr txBox="1"/>
          <p:nvPr/>
        </p:nvSpPr>
        <p:spPr>
          <a:xfrm>
            <a:off x="685800" y="1501638"/>
            <a:ext cx="12344400" cy="430887"/>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3. Seleccionar las líneas con diferencias y marcarlas con el </a:t>
            </a:r>
            <a:r>
              <a:rPr lang="es-CR" sz="2200" dirty="0" err="1">
                <a:latin typeface="Arial" panose="020B0604020202020204" pitchFamily="34" charset="0"/>
                <a:cs typeface="Arial" panose="020B0604020202020204" pitchFamily="34" charset="0"/>
              </a:rPr>
              <a:t>check</a:t>
            </a:r>
            <a:endParaRPr lang="es-CR" sz="2200"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77E8410F-8491-917B-A58F-4E3B4826B9E1}"/>
              </a:ext>
            </a:extLst>
          </p:cNvPr>
          <p:cNvSpPr txBox="1"/>
          <p:nvPr/>
        </p:nvSpPr>
        <p:spPr>
          <a:xfrm>
            <a:off x="691662" y="5346171"/>
            <a:ext cx="12344400" cy="430887"/>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4. Tocar el botón compensar para registrar la diferencia</a:t>
            </a:r>
          </a:p>
        </p:txBody>
      </p:sp>
    </p:spTree>
    <p:extLst>
      <p:ext uri="{BB962C8B-B14F-4D97-AF65-F5344CB8AC3E}">
        <p14:creationId xmlns:p14="http://schemas.microsoft.com/office/powerpoint/2010/main" val="3423515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extLst>
              <p:ext uri="{D42A27DB-BD31-4B8C-83A1-F6EECF244321}">
                <p14:modId xmlns:p14="http://schemas.microsoft.com/office/powerpoint/2010/main" val="2839103242"/>
              </p:ext>
            </p:extLst>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38</a:t>
            </a:fld>
            <a:endParaRPr lang="en-US" dirty="0"/>
          </a:p>
        </p:txBody>
      </p:sp>
      <p:graphicFrame>
        <p:nvGraphicFramePr>
          <p:cNvPr id="28" name="Diagram 27">
            <a:extLst>
              <a:ext uri="{FF2B5EF4-FFF2-40B4-BE49-F238E27FC236}">
                <a16:creationId xmlns:a16="http://schemas.microsoft.com/office/drawing/2014/main" id="{E01D8865-A87C-F835-1DC7-DA9AAB9F3F22}"/>
              </a:ext>
            </a:extLst>
          </p:cNvPr>
          <p:cNvGraphicFramePr/>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Imagen 3">
            <a:extLst>
              <a:ext uri="{FF2B5EF4-FFF2-40B4-BE49-F238E27FC236}">
                <a16:creationId xmlns:a16="http://schemas.microsoft.com/office/drawing/2014/main" id="{771BEEFD-7183-904A-F0FF-16EFAC1F5116}"/>
              </a:ext>
            </a:extLst>
          </p:cNvPr>
          <p:cNvPicPr>
            <a:picLocks noChangeAspect="1"/>
          </p:cNvPicPr>
          <p:nvPr/>
        </p:nvPicPr>
        <p:blipFill rotWithShape="1">
          <a:blip r:embed="rId12">
            <a:extLst>
              <a:ext uri="{28A0092B-C50C-407E-A947-70E740481C1C}">
                <a14:useLocalDpi xmlns:a14="http://schemas.microsoft.com/office/drawing/2010/main" val="0"/>
              </a:ext>
            </a:extLst>
          </a:blip>
          <a:srcRect b="72839"/>
          <a:stretch/>
        </p:blipFill>
        <p:spPr>
          <a:xfrm>
            <a:off x="457200" y="1951189"/>
            <a:ext cx="7964905" cy="357926"/>
          </a:xfrm>
          <a:prstGeom prst="rect">
            <a:avLst/>
          </a:prstGeom>
        </p:spPr>
      </p:pic>
      <p:pic>
        <p:nvPicPr>
          <p:cNvPr id="8" name="Imagen 7">
            <a:extLst>
              <a:ext uri="{FF2B5EF4-FFF2-40B4-BE49-F238E27FC236}">
                <a16:creationId xmlns:a16="http://schemas.microsoft.com/office/drawing/2014/main" id="{FEABA09B-3F66-F900-942F-A9029F58CD3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4295" y="2993482"/>
            <a:ext cx="7660105" cy="1615015"/>
          </a:xfrm>
          <a:prstGeom prst="rect">
            <a:avLst/>
          </a:prstGeom>
        </p:spPr>
      </p:pic>
      <p:sp>
        <p:nvSpPr>
          <p:cNvPr id="5" name="CuadroTexto 4">
            <a:extLst>
              <a:ext uri="{FF2B5EF4-FFF2-40B4-BE49-F238E27FC236}">
                <a16:creationId xmlns:a16="http://schemas.microsoft.com/office/drawing/2014/main" id="{078C33B7-F34D-FBA9-0BE8-DE0DFECD250A}"/>
              </a:ext>
            </a:extLst>
          </p:cNvPr>
          <p:cNvSpPr txBox="1"/>
          <p:nvPr/>
        </p:nvSpPr>
        <p:spPr>
          <a:xfrm>
            <a:off x="874295" y="1393600"/>
            <a:ext cx="12344400" cy="430887"/>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1. Ir a la transacción  LI21 Compensar diferencias </a:t>
            </a:r>
            <a:r>
              <a:rPr lang="es-CR" sz="2200" dirty="0" err="1">
                <a:latin typeface="Arial" panose="020B0604020202020204" pitchFamily="34" charset="0"/>
                <a:cs typeface="Arial" panose="020B0604020202020204" pitchFamily="34" charset="0"/>
              </a:rPr>
              <a:t>invent</a:t>
            </a:r>
            <a:r>
              <a:rPr lang="es-CR" sz="2200" dirty="0">
                <a:latin typeface="Arial" panose="020B0604020202020204" pitchFamily="34" charset="0"/>
                <a:cs typeface="Arial" panose="020B0604020202020204" pitchFamily="34" charset="0"/>
              </a:rPr>
              <a:t> MM IM</a:t>
            </a:r>
          </a:p>
        </p:txBody>
      </p:sp>
      <p:sp>
        <p:nvSpPr>
          <p:cNvPr id="9" name="CuadroTexto 8">
            <a:extLst>
              <a:ext uri="{FF2B5EF4-FFF2-40B4-BE49-F238E27FC236}">
                <a16:creationId xmlns:a16="http://schemas.microsoft.com/office/drawing/2014/main" id="{BB98ED16-3DAA-7600-08F0-5F774E708A84}"/>
              </a:ext>
            </a:extLst>
          </p:cNvPr>
          <p:cNvSpPr txBox="1"/>
          <p:nvPr/>
        </p:nvSpPr>
        <p:spPr>
          <a:xfrm>
            <a:off x="874295" y="2501234"/>
            <a:ext cx="12344400" cy="430887"/>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2. Filtrar el número de almacén y el tipo de almacén </a:t>
            </a:r>
          </a:p>
        </p:txBody>
      </p:sp>
      <p:pic>
        <p:nvPicPr>
          <p:cNvPr id="3" name="Imagen 2" descr="Interfaz de usuario gráfica, Aplicación&#10;&#10;Descripción generada automáticamente">
            <a:hlinkClick r:id="rId14"/>
            <a:extLst>
              <a:ext uri="{FF2B5EF4-FFF2-40B4-BE49-F238E27FC236}">
                <a16:creationId xmlns:a16="http://schemas.microsoft.com/office/drawing/2014/main" id="{BDD8267E-8A23-1242-5B90-FA5CF7C4010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4706600" y="7886700"/>
            <a:ext cx="3771900" cy="1414463"/>
          </a:xfrm>
          <a:prstGeom prst="rect">
            <a:avLst/>
          </a:prstGeom>
        </p:spPr>
      </p:pic>
      <p:pic>
        <p:nvPicPr>
          <p:cNvPr id="6" name="Imagen 5">
            <a:extLst>
              <a:ext uri="{FF2B5EF4-FFF2-40B4-BE49-F238E27FC236}">
                <a16:creationId xmlns:a16="http://schemas.microsoft.com/office/drawing/2014/main" id="{24AB1C7C-9822-0835-C763-094F6FB4239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4956" y="5269229"/>
            <a:ext cx="8501876" cy="3609874"/>
          </a:xfrm>
          <a:prstGeom prst="rect">
            <a:avLst/>
          </a:prstGeom>
        </p:spPr>
      </p:pic>
      <p:pic>
        <p:nvPicPr>
          <p:cNvPr id="7" name="Imagen 6">
            <a:extLst>
              <a:ext uri="{FF2B5EF4-FFF2-40B4-BE49-F238E27FC236}">
                <a16:creationId xmlns:a16="http://schemas.microsoft.com/office/drawing/2014/main" id="{923A1A7F-A3E9-66C8-D4A0-D719EC0C748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811000" y="2130152"/>
            <a:ext cx="4572000" cy="2498651"/>
          </a:xfrm>
          <a:prstGeom prst="rect">
            <a:avLst/>
          </a:prstGeom>
        </p:spPr>
      </p:pic>
      <p:sp>
        <p:nvSpPr>
          <p:cNvPr id="10" name="CuadroTexto 9">
            <a:extLst>
              <a:ext uri="{FF2B5EF4-FFF2-40B4-BE49-F238E27FC236}">
                <a16:creationId xmlns:a16="http://schemas.microsoft.com/office/drawing/2014/main" id="{741F3EB0-B98A-3E2C-2E65-0622373F8283}"/>
              </a:ext>
            </a:extLst>
          </p:cNvPr>
          <p:cNvSpPr txBox="1"/>
          <p:nvPr/>
        </p:nvSpPr>
        <p:spPr>
          <a:xfrm>
            <a:off x="762000" y="4838342"/>
            <a:ext cx="9950604" cy="430887"/>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3. Seleccionar el documento de Inventario </a:t>
            </a:r>
          </a:p>
        </p:txBody>
      </p:sp>
      <p:sp>
        <p:nvSpPr>
          <p:cNvPr id="11" name="CuadroTexto 10">
            <a:extLst>
              <a:ext uri="{FF2B5EF4-FFF2-40B4-BE49-F238E27FC236}">
                <a16:creationId xmlns:a16="http://schemas.microsoft.com/office/drawing/2014/main" id="{DABA22D7-2E42-E64F-2D65-0EEB61097191}"/>
              </a:ext>
            </a:extLst>
          </p:cNvPr>
          <p:cNvSpPr txBox="1"/>
          <p:nvPr/>
        </p:nvSpPr>
        <p:spPr>
          <a:xfrm>
            <a:off x="11699383" y="1468017"/>
            <a:ext cx="6014434" cy="430887"/>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4. Ir a la barra superior y tocar compensar</a:t>
            </a:r>
          </a:p>
        </p:txBody>
      </p:sp>
    </p:spTree>
    <p:extLst>
      <p:ext uri="{BB962C8B-B14F-4D97-AF65-F5344CB8AC3E}">
        <p14:creationId xmlns:p14="http://schemas.microsoft.com/office/powerpoint/2010/main" val="2737189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387AF418-AD8F-D213-019B-83721B0B5D8F}"/>
              </a:ext>
            </a:extLst>
          </p:cNvPr>
          <p:cNvGraphicFramePr/>
          <p:nvPr>
            <p:extLst>
              <p:ext uri="{D42A27DB-BD31-4B8C-83A1-F6EECF244321}">
                <p14:modId xmlns:p14="http://schemas.microsoft.com/office/powerpoint/2010/main" val="398452836"/>
              </p:ext>
            </p:extLst>
          </p:nvPr>
        </p:nvGraphicFramePr>
        <p:xfrm>
          <a:off x="-5576" y="-26354"/>
          <a:ext cx="10744200" cy="1010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39</a:t>
            </a:fld>
            <a:endParaRPr lang="en-US" dirty="0"/>
          </a:p>
        </p:txBody>
      </p:sp>
      <p:graphicFrame>
        <p:nvGraphicFramePr>
          <p:cNvPr id="28" name="Diagram 27">
            <a:extLst>
              <a:ext uri="{FF2B5EF4-FFF2-40B4-BE49-F238E27FC236}">
                <a16:creationId xmlns:a16="http://schemas.microsoft.com/office/drawing/2014/main" id="{E01D8865-A87C-F835-1DC7-DA9AAB9F3F22}"/>
              </a:ext>
            </a:extLst>
          </p:cNvPr>
          <p:cNvGraphicFramePr/>
          <p:nvPr/>
        </p:nvGraphicFramePr>
        <p:xfrm>
          <a:off x="10712604" y="0"/>
          <a:ext cx="7554442" cy="1010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CuadroTexto 3">
            <a:extLst>
              <a:ext uri="{FF2B5EF4-FFF2-40B4-BE49-F238E27FC236}">
                <a16:creationId xmlns:a16="http://schemas.microsoft.com/office/drawing/2014/main" id="{29DE5797-78CA-FC76-981D-9F5B2C007B22}"/>
              </a:ext>
            </a:extLst>
          </p:cNvPr>
          <p:cNvSpPr txBox="1"/>
          <p:nvPr/>
        </p:nvSpPr>
        <p:spPr>
          <a:xfrm>
            <a:off x="609600" y="1762932"/>
            <a:ext cx="12344400" cy="769441"/>
          </a:xfrm>
          <a:prstGeom prst="rect">
            <a:avLst/>
          </a:prstGeom>
          <a:noFill/>
        </p:spPr>
        <p:txBody>
          <a:bodyPr wrap="square">
            <a:spAutoFit/>
          </a:bodyPr>
          <a:lstStyle/>
          <a:p>
            <a:r>
              <a:rPr lang="es-CR" sz="2200" dirty="0">
                <a:latin typeface="Arial" panose="020B0604020202020204" pitchFamily="34" charset="0"/>
                <a:cs typeface="Arial" panose="020B0604020202020204" pitchFamily="34" charset="0"/>
              </a:rPr>
              <a:t>Compensada la diferencia se reporte a través de un correo electrónico que ya se registró en </a:t>
            </a:r>
            <a:r>
              <a:rPr lang="es-CR" sz="2200" dirty="0" err="1">
                <a:latin typeface="Arial" panose="020B0604020202020204" pitchFamily="34" charset="0"/>
                <a:cs typeface="Arial" panose="020B0604020202020204" pitchFamily="34" charset="0"/>
              </a:rPr>
              <a:t>strm</a:t>
            </a:r>
            <a:r>
              <a:rPr lang="es-CR" sz="2200" dirty="0">
                <a:latin typeface="Arial" panose="020B0604020202020204" pitchFamily="34" charset="0"/>
                <a:cs typeface="Arial" panose="020B0604020202020204" pitchFamily="34" charset="0"/>
              </a:rPr>
              <a:t> y en MM.</a:t>
            </a:r>
          </a:p>
        </p:txBody>
      </p:sp>
      <p:pic>
        <p:nvPicPr>
          <p:cNvPr id="5" name="Imagen 4" descr="Un monitor de computadora al lado de un teclado de computadora&#10;&#10;Descripción generada automáticamente">
            <a:extLst>
              <a:ext uri="{FF2B5EF4-FFF2-40B4-BE49-F238E27FC236}">
                <a16:creationId xmlns:a16="http://schemas.microsoft.com/office/drawing/2014/main" id="{EDF04CE1-53C8-19B3-3B4C-E6586EAAE23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6800" y="2857500"/>
            <a:ext cx="4152900" cy="4152900"/>
          </a:xfrm>
          <a:prstGeom prst="rect">
            <a:avLst/>
          </a:prstGeom>
        </p:spPr>
      </p:pic>
    </p:spTree>
    <p:extLst>
      <p:ext uri="{BB962C8B-B14F-4D97-AF65-F5344CB8AC3E}">
        <p14:creationId xmlns:p14="http://schemas.microsoft.com/office/powerpoint/2010/main" val="2884744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7">
            <a:extLst>
              <a:ext uri="{FF2B5EF4-FFF2-40B4-BE49-F238E27FC236}">
                <a16:creationId xmlns:a16="http://schemas.microsoft.com/office/drawing/2014/main" id="{274EEE78-69E8-486D-82D0-0DACE3F70592}"/>
              </a:ext>
            </a:extLst>
          </p:cNvPr>
          <p:cNvSpPr txBox="1"/>
          <p:nvPr/>
        </p:nvSpPr>
        <p:spPr>
          <a:xfrm>
            <a:off x="116320" y="114300"/>
            <a:ext cx="3752950" cy="925894"/>
          </a:xfrm>
          <a:prstGeom prst="rect">
            <a:avLst/>
          </a:prstGeom>
          <a:noFill/>
        </p:spPr>
        <p:txBody>
          <a:bodyPr wrap="none" rtlCol="0">
            <a:spAutoFit/>
          </a:bodyPr>
          <a:lstStyle>
            <a:defPPr>
              <a:defRPr lang="en-US"/>
            </a:defPPr>
            <a:lvl1pPr>
              <a:lnSpc>
                <a:spcPts val="6549"/>
              </a:lnSpc>
              <a:defRPr sz="6000">
                <a:solidFill>
                  <a:srgbClr val="C00000"/>
                </a:solidFill>
                <a:latin typeface="Montaser Arabic Bold"/>
              </a:defRPr>
            </a:lvl1pPr>
          </a:lstStyle>
          <a:p>
            <a:r>
              <a:rPr lang="en-US" dirty="0" err="1"/>
              <a:t>Objetivo</a:t>
            </a:r>
            <a:r>
              <a:rPr lang="en-US" dirty="0"/>
              <a:t> </a:t>
            </a:r>
          </a:p>
        </p:txBody>
      </p:sp>
      <p:sp>
        <p:nvSpPr>
          <p:cNvPr id="7" name="Marcador de número de diapositiva 6">
            <a:extLst>
              <a:ext uri="{FF2B5EF4-FFF2-40B4-BE49-F238E27FC236}">
                <a16:creationId xmlns:a16="http://schemas.microsoft.com/office/drawing/2014/main" id="{E10F878C-6B2F-040F-A3A9-A94B9DDFC39A}"/>
              </a:ext>
            </a:extLst>
          </p:cNvPr>
          <p:cNvSpPr>
            <a:spLocks noGrp="1"/>
          </p:cNvSpPr>
          <p:nvPr>
            <p:ph type="sldNum" sz="quarter" idx="12"/>
          </p:nvPr>
        </p:nvSpPr>
        <p:spPr/>
        <p:txBody>
          <a:bodyPr/>
          <a:lstStyle/>
          <a:p>
            <a:fld id="{B6F15528-21DE-4FAA-801E-634DDDAF4B2B}" type="slidenum">
              <a:rPr lang="en-US" smtClean="0"/>
              <a:pPr/>
              <a:t>4</a:t>
            </a:fld>
            <a:endParaRPr lang="en-US" dirty="0"/>
          </a:p>
        </p:txBody>
      </p:sp>
      <p:grpSp>
        <p:nvGrpSpPr>
          <p:cNvPr id="4" name="Group 3">
            <a:extLst>
              <a:ext uri="{FF2B5EF4-FFF2-40B4-BE49-F238E27FC236}">
                <a16:creationId xmlns:a16="http://schemas.microsoft.com/office/drawing/2014/main" id="{557F9186-AF9E-2BA4-990A-215F49CF6DB8}"/>
              </a:ext>
            </a:extLst>
          </p:cNvPr>
          <p:cNvGrpSpPr/>
          <p:nvPr/>
        </p:nvGrpSpPr>
        <p:grpSpPr>
          <a:xfrm>
            <a:off x="15773400" y="190500"/>
            <a:ext cx="2158824" cy="2917393"/>
            <a:chOff x="13954643" y="715537"/>
            <a:chExt cx="3825182" cy="4144956"/>
          </a:xfrm>
        </p:grpSpPr>
        <p:sp>
          <p:nvSpPr>
            <p:cNvPr id="3" name="Freeform 4">
              <a:extLst>
                <a:ext uri="{FF2B5EF4-FFF2-40B4-BE49-F238E27FC236}">
                  <a16:creationId xmlns:a16="http://schemas.microsoft.com/office/drawing/2014/main" id="{98D89ED4-392D-6906-A9A3-D3EDDF992A5B}"/>
                </a:ext>
              </a:extLst>
            </p:cNvPr>
            <p:cNvSpPr/>
            <p:nvPr/>
          </p:nvSpPr>
          <p:spPr>
            <a:xfrm rot="1191875">
              <a:off x="13954643" y="2647847"/>
              <a:ext cx="2053191" cy="2212646"/>
            </a:xfrm>
            <a:custGeom>
              <a:avLst/>
              <a:gdLst/>
              <a:ahLst/>
              <a:cxnLst/>
              <a:rect l="l" t="t" r="r" b="b"/>
              <a:pathLst>
                <a:path w="1814174" h="1752945">
                  <a:moveTo>
                    <a:pt x="0" y="0"/>
                  </a:moveTo>
                  <a:lnTo>
                    <a:pt x="1814174" y="0"/>
                  </a:lnTo>
                  <a:lnTo>
                    <a:pt x="1814174" y="1752946"/>
                  </a:lnTo>
                  <a:lnTo>
                    <a:pt x="0" y="17529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R"/>
            </a:p>
          </p:txBody>
        </p:sp>
        <p:pic>
          <p:nvPicPr>
            <p:cNvPr id="8" name="Imagen 6">
              <a:extLst>
                <a:ext uri="{FF2B5EF4-FFF2-40B4-BE49-F238E27FC236}">
                  <a16:creationId xmlns:a16="http://schemas.microsoft.com/office/drawing/2014/main" id="{553B6D70-DF9F-62D0-04A8-083FE097B30B}"/>
                </a:ext>
              </a:extLst>
            </p:cNvPr>
            <p:cNvPicPr>
              <a:picLocks noChangeAspect="1"/>
            </p:cNvPicPr>
            <p:nvPr/>
          </p:nvPicPr>
          <p:blipFill>
            <a:blip r:embed="rId4"/>
            <a:stretch>
              <a:fillRect/>
            </a:stretch>
          </p:blipFill>
          <p:spPr>
            <a:xfrm>
              <a:off x="14134101" y="715537"/>
              <a:ext cx="3645724" cy="4115157"/>
            </a:xfrm>
            <a:prstGeom prst="rect">
              <a:avLst/>
            </a:prstGeom>
          </p:spPr>
        </p:pic>
      </p:grpSp>
      <p:sp>
        <p:nvSpPr>
          <p:cNvPr id="6" name="CuadroTexto 5">
            <a:extLst>
              <a:ext uri="{FF2B5EF4-FFF2-40B4-BE49-F238E27FC236}">
                <a16:creationId xmlns:a16="http://schemas.microsoft.com/office/drawing/2014/main" id="{1822F276-EB78-E683-2899-B80858EE6C9D}"/>
              </a:ext>
            </a:extLst>
          </p:cNvPr>
          <p:cNvSpPr txBox="1"/>
          <p:nvPr/>
        </p:nvSpPr>
        <p:spPr>
          <a:xfrm>
            <a:off x="838200" y="1399999"/>
            <a:ext cx="14249400" cy="4031873"/>
          </a:xfrm>
          <a:prstGeom prst="rect">
            <a:avLst/>
          </a:prstGeom>
          <a:noFill/>
        </p:spPr>
        <p:txBody>
          <a:bodyPr wrap="square">
            <a:spAutoFit/>
          </a:bodyPr>
          <a:lstStyle/>
          <a:p>
            <a:r>
              <a:rPr lang="es-CR" sz="3200" dirty="0">
                <a:latin typeface="Arial" panose="020B0604020202020204" pitchFamily="34" charset="0"/>
                <a:cs typeface="Arial" panose="020B0604020202020204" pitchFamily="34" charset="0"/>
              </a:rPr>
              <a:t>El objetivo principal de este proceso es asegurar la precisión de los datos de inventario mediante la correcta ejecución de los conteos, supervisión de procesos, y ajustes necesarios en el sistema SAP. </a:t>
            </a:r>
          </a:p>
          <a:p>
            <a:endParaRPr lang="es-CR" sz="3200" dirty="0">
              <a:latin typeface="Arial" panose="020B0604020202020204" pitchFamily="34" charset="0"/>
              <a:cs typeface="Arial" panose="020B0604020202020204" pitchFamily="34" charset="0"/>
            </a:endParaRPr>
          </a:p>
          <a:p>
            <a:r>
              <a:rPr lang="es-CR" sz="3200" dirty="0">
                <a:latin typeface="Arial" panose="020B0604020202020204" pitchFamily="34" charset="0"/>
                <a:cs typeface="Arial" panose="020B0604020202020204" pitchFamily="34" charset="0"/>
              </a:rPr>
              <a:t>Esto incluye capacitar al personal, soportar nuevos sistemas, generar valor para Pequeño Mundo, y asegurar la integridad del inventario a través de la identificación y justificación de diferencias, así como la compensación adecuada en el sistema.</a:t>
            </a:r>
          </a:p>
        </p:txBody>
      </p:sp>
    </p:spTree>
    <p:extLst>
      <p:ext uri="{BB962C8B-B14F-4D97-AF65-F5344CB8AC3E}">
        <p14:creationId xmlns:p14="http://schemas.microsoft.com/office/powerpoint/2010/main" val="3604728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6341" y="8396607"/>
            <a:ext cx="16562959" cy="1723385"/>
            <a:chOff x="0" y="0"/>
            <a:chExt cx="22083946" cy="2297847"/>
          </a:xfrm>
        </p:grpSpPr>
        <p:sp>
          <p:nvSpPr>
            <p:cNvPr id="3" name="Freeform 3"/>
            <p:cNvSpPr/>
            <p:nvPr/>
          </p:nvSpPr>
          <p:spPr>
            <a:xfrm rot="3168837" flipH="1">
              <a:off x="383123" y="279459"/>
              <a:ext cx="1565037" cy="1738930"/>
            </a:xfrm>
            <a:custGeom>
              <a:avLst/>
              <a:gdLst/>
              <a:ahLst/>
              <a:cxnLst/>
              <a:rect l="l" t="t" r="r" b="b"/>
              <a:pathLst>
                <a:path w="1565037" h="1738930">
                  <a:moveTo>
                    <a:pt x="1565036" y="0"/>
                  </a:moveTo>
                  <a:lnTo>
                    <a:pt x="0" y="0"/>
                  </a:lnTo>
                  <a:lnTo>
                    <a:pt x="0" y="1738930"/>
                  </a:lnTo>
                  <a:lnTo>
                    <a:pt x="1565036" y="1738930"/>
                  </a:lnTo>
                  <a:lnTo>
                    <a:pt x="156503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R" dirty="0"/>
            </a:p>
          </p:txBody>
        </p:sp>
        <p:grpSp>
          <p:nvGrpSpPr>
            <p:cNvPr id="4" name="Group 4"/>
            <p:cNvGrpSpPr>
              <a:grpSpLocks noChangeAspect="1"/>
            </p:cNvGrpSpPr>
            <p:nvPr/>
          </p:nvGrpSpPr>
          <p:grpSpPr>
            <a:xfrm>
              <a:off x="440505" y="596775"/>
              <a:ext cx="1325624" cy="1325619"/>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7034" r="-17034"/>
                </a:stretch>
              </a:blipFill>
            </p:spPr>
            <p:txBody>
              <a:bodyPr/>
              <a:lstStyle/>
              <a:p>
                <a:endParaRPr lang="es-CR" dirty="0"/>
              </a:p>
            </p:txBody>
          </p:sp>
        </p:grpSp>
        <p:grpSp>
          <p:nvGrpSpPr>
            <p:cNvPr id="6" name="Group 6"/>
            <p:cNvGrpSpPr/>
            <p:nvPr/>
          </p:nvGrpSpPr>
          <p:grpSpPr>
            <a:xfrm>
              <a:off x="11052516" y="1173860"/>
              <a:ext cx="3616588" cy="862428"/>
              <a:chOff x="0" y="0"/>
              <a:chExt cx="730754" cy="174259"/>
            </a:xfrm>
          </p:grpSpPr>
          <p:sp>
            <p:nvSpPr>
              <p:cNvPr id="7" name="Freeform 7"/>
              <p:cNvSpPr/>
              <p:nvPr/>
            </p:nvSpPr>
            <p:spPr>
              <a:xfrm>
                <a:off x="0" y="0"/>
                <a:ext cx="730754" cy="174259"/>
              </a:xfrm>
              <a:custGeom>
                <a:avLst/>
                <a:gdLst/>
                <a:ahLst/>
                <a:cxnLst/>
                <a:rect l="l" t="t" r="r" b="b"/>
                <a:pathLst>
                  <a:path w="730754" h="174259">
                    <a:moveTo>
                      <a:pt x="87129" y="0"/>
                    </a:moveTo>
                    <a:lnTo>
                      <a:pt x="643624" y="0"/>
                    </a:lnTo>
                    <a:cubicBezTo>
                      <a:pt x="691744" y="0"/>
                      <a:pt x="730754" y="39009"/>
                      <a:pt x="730754" y="87129"/>
                    </a:cubicBezTo>
                    <a:lnTo>
                      <a:pt x="730754" y="87129"/>
                    </a:lnTo>
                    <a:cubicBezTo>
                      <a:pt x="730754" y="110238"/>
                      <a:pt x="721574" y="132399"/>
                      <a:pt x="705234" y="148739"/>
                    </a:cubicBezTo>
                    <a:cubicBezTo>
                      <a:pt x="688894" y="165079"/>
                      <a:pt x="666732" y="174259"/>
                      <a:pt x="643624" y="174259"/>
                    </a:cubicBezTo>
                    <a:lnTo>
                      <a:pt x="87129" y="174259"/>
                    </a:lnTo>
                    <a:cubicBezTo>
                      <a:pt x="39009" y="174259"/>
                      <a:pt x="0" y="135250"/>
                      <a:pt x="0" y="87129"/>
                    </a:cubicBezTo>
                    <a:lnTo>
                      <a:pt x="0" y="87129"/>
                    </a:lnTo>
                    <a:cubicBezTo>
                      <a:pt x="0" y="39009"/>
                      <a:pt x="39009" y="0"/>
                      <a:pt x="87129" y="0"/>
                    </a:cubicBezTo>
                    <a:close/>
                  </a:path>
                </a:pathLst>
              </a:custGeom>
              <a:solidFill>
                <a:srgbClr val="DBDCDD"/>
              </a:solidFill>
            </p:spPr>
            <p:txBody>
              <a:bodyPr/>
              <a:lstStyle/>
              <a:p>
                <a:endParaRPr lang="es-CR" dirty="0"/>
              </a:p>
            </p:txBody>
          </p:sp>
          <p:sp>
            <p:nvSpPr>
              <p:cNvPr id="8" name="TextBox 8"/>
              <p:cNvSpPr txBox="1"/>
              <p:nvPr/>
            </p:nvSpPr>
            <p:spPr>
              <a:xfrm>
                <a:off x="0" y="-38100"/>
                <a:ext cx="730754" cy="212359"/>
              </a:xfrm>
              <a:prstGeom prst="rect">
                <a:avLst/>
              </a:prstGeom>
            </p:spPr>
            <p:txBody>
              <a:bodyPr lIns="221679" tIns="221679" rIns="221679" bIns="221679" rtlCol="0" anchor="ctr"/>
              <a:lstStyle/>
              <a:p>
                <a:pPr algn="ctr">
                  <a:lnSpc>
                    <a:spcPts val="2570"/>
                  </a:lnSpc>
                </a:pPr>
                <a:r>
                  <a:rPr lang="en-US" sz="1836" spc="365" dirty="0">
                    <a:solidFill>
                      <a:srgbClr val="961A22"/>
                    </a:solidFill>
                    <a:latin typeface="Montserrat Bold"/>
                  </a:rPr>
                  <a:t>+COMPETITIVOS</a:t>
                </a:r>
              </a:p>
            </p:txBody>
          </p:sp>
        </p:grpSp>
        <p:grpSp>
          <p:nvGrpSpPr>
            <p:cNvPr id="9" name="Group 9"/>
            <p:cNvGrpSpPr/>
            <p:nvPr/>
          </p:nvGrpSpPr>
          <p:grpSpPr>
            <a:xfrm>
              <a:off x="14850769" y="1173860"/>
              <a:ext cx="3616588" cy="862428"/>
              <a:chOff x="0" y="0"/>
              <a:chExt cx="730754" cy="174259"/>
            </a:xfrm>
          </p:grpSpPr>
          <p:sp>
            <p:nvSpPr>
              <p:cNvPr id="10" name="Freeform 10"/>
              <p:cNvSpPr/>
              <p:nvPr/>
            </p:nvSpPr>
            <p:spPr>
              <a:xfrm>
                <a:off x="0" y="0"/>
                <a:ext cx="730754" cy="174259"/>
              </a:xfrm>
              <a:custGeom>
                <a:avLst/>
                <a:gdLst/>
                <a:ahLst/>
                <a:cxnLst/>
                <a:rect l="l" t="t" r="r" b="b"/>
                <a:pathLst>
                  <a:path w="730754" h="174259">
                    <a:moveTo>
                      <a:pt x="87129" y="0"/>
                    </a:moveTo>
                    <a:lnTo>
                      <a:pt x="643624" y="0"/>
                    </a:lnTo>
                    <a:cubicBezTo>
                      <a:pt x="691744" y="0"/>
                      <a:pt x="730754" y="39009"/>
                      <a:pt x="730754" y="87129"/>
                    </a:cubicBezTo>
                    <a:lnTo>
                      <a:pt x="730754" y="87129"/>
                    </a:lnTo>
                    <a:cubicBezTo>
                      <a:pt x="730754" y="110238"/>
                      <a:pt x="721574" y="132399"/>
                      <a:pt x="705234" y="148739"/>
                    </a:cubicBezTo>
                    <a:cubicBezTo>
                      <a:pt x="688894" y="165079"/>
                      <a:pt x="666732" y="174259"/>
                      <a:pt x="643624" y="174259"/>
                    </a:cubicBezTo>
                    <a:lnTo>
                      <a:pt x="87129" y="174259"/>
                    </a:lnTo>
                    <a:cubicBezTo>
                      <a:pt x="39009" y="174259"/>
                      <a:pt x="0" y="135250"/>
                      <a:pt x="0" y="87129"/>
                    </a:cubicBezTo>
                    <a:lnTo>
                      <a:pt x="0" y="87129"/>
                    </a:lnTo>
                    <a:cubicBezTo>
                      <a:pt x="0" y="39009"/>
                      <a:pt x="39009" y="0"/>
                      <a:pt x="87129" y="0"/>
                    </a:cubicBezTo>
                    <a:close/>
                  </a:path>
                </a:pathLst>
              </a:custGeom>
              <a:solidFill>
                <a:srgbClr val="1C1C13"/>
              </a:solidFill>
            </p:spPr>
            <p:txBody>
              <a:bodyPr/>
              <a:lstStyle/>
              <a:p>
                <a:endParaRPr lang="es-CR" dirty="0"/>
              </a:p>
            </p:txBody>
          </p:sp>
          <p:sp>
            <p:nvSpPr>
              <p:cNvPr id="11" name="TextBox 11"/>
              <p:cNvSpPr txBox="1"/>
              <p:nvPr/>
            </p:nvSpPr>
            <p:spPr>
              <a:xfrm>
                <a:off x="0" y="-38100"/>
                <a:ext cx="730754" cy="212359"/>
              </a:xfrm>
              <a:prstGeom prst="rect">
                <a:avLst/>
              </a:prstGeom>
            </p:spPr>
            <p:txBody>
              <a:bodyPr lIns="221679" tIns="221679" rIns="221679" bIns="221679" rtlCol="0" anchor="ctr"/>
              <a:lstStyle/>
              <a:p>
                <a:pPr algn="ctr">
                  <a:lnSpc>
                    <a:spcPts val="2570"/>
                  </a:lnSpc>
                </a:pPr>
                <a:r>
                  <a:rPr lang="en-US" sz="1836" spc="365" dirty="0">
                    <a:solidFill>
                      <a:srgbClr val="FFFFFF"/>
                    </a:solidFill>
                    <a:latin typeface="Montserrat Bold"/>
                  </a:rPr>
                  <a:t>+INTEGRADOS</a:t>
                </a:r>
              </a:p>
            </p:txBody>
          </p:sp>
        </p:grpSp>
        <p:grpSp>
          <p:nvGrpSpPr>
            <p:cNvPr id="12" name="Group 12"/>
            <p:cNvGrpSpPr/>
            <p:nvPr/>
          </p:nvGrpSpPr>
          <p:grpSpPr>
            <a:xfrm>
              <a:off x="18467357" y="1173860"/>
              <a:ext cx="3616588" cy="862428"/>
              <a:chOff x="0" y="0"/>
              <a:chExt cx="730754" cy="174259"/>
            </a:xfrm>
          </p:grpSpPr>
          <p:sp>
            <p:nvSpPr>
              <p:cNvPr id="13" name="Freeform 13"/>
              <p:cNvSpPr/>
              <p:nvPr/>
            </p:nvSpPr>
            <p:spPr>
              <a:xfrm>
                <a:off x="0" y="0"/>
                <a:ext cx="730754" cy="174259"/>
              </a:xfrm>
              <a:custGeom>
                <a:avLst/>
                <a:gdLst/>
                <a:ahLst/>
                <a:cxnLst/>
                <a:rect l="l" t="t" r="r" b="b"/>
                <a:pathLst>
                  <a:path w="730754" h="174259">
                    <a:moveTo>
                      <a:pt x="87129" y="0"/>
                    </a:moveTo>
                    <a:lnTo>
                      <a:pt x="643624" y="0"/>
                    </a:lnTo>
                    <a:cubicBezTo>
                      <a:pt x="691744" y="0"/>
                      <a:pt x="730754" y="39009"/>
                      <a:pt x="730754" y="87129"/>
                    </a:cubicBezTo>
                    <a:lnTo>
                      <a:pt x="730754" y="87129"/>
                    </a:lnTo>
                    <a:cubicBezTo>
                      <a:pt x="730754" y="110238"/>
                      <a:pt x="721574" y="132399"/>
                      <a:pt x="705234" y="148739"/>
                    </a:cubicBezTo>
                    <a:cubicBezTo>
                      <a:pt x="688894" y="165079"/>
                      <a:pt x="666732" y="174259"/>
                      <a:pt x="643624" y="174259"/>
                    </a:cubicBezTo>
                    <a:lnTo>
                      <a:pt x="87129" y="174259"/>
                    </a:lnTo>
                    <a:cubicBezTo>
                      <a:pt x="39009" y="174259"/>
                      <a:pt x="0" y="135250"/>
                      <a:pt x="0" y="87129"/>
                    </a:cubicBezTo>
                    <a:lnTo>
                      <a:pt x="0" y="87129"/>
                    </a:lnTo>
                    <a:cubicBezTo>
                      <a:pt x="0" y="39009"/>
                      <a:pt x="39009" y="0"/>
                      <a:pt x="87129" y="0"/>
                    </a:cubicBezTo>
                    <a:close/>
                  </a:path>
                </a:pathLst>
              </a:custGeom>
              <a:solidFill>
                <a:srgbClr val="B4151D"/>
              </a:solidFill>
            </p:spPr>
            <p:txBody>
              <a:bodyPr/>
              <a:lstStyle/>
              <a:p>
                <a:endParaRPr lang="es-CR" dirty="0"/>
              </a:p>
            </p:txBody>
          </p:sp>
          <p:sp>
            <p:nvSpPr>
              <p:cNvPr id="14" name="TextBox 14"/>
              <p:cNvSpPr txBox="1"/>
              <p:nvPr/>
            </p:nvSpPr>
            <p:spPr>
              <a:xfrm>
                <a:off x="0" y="-38100"/>
                <a:ext cx="730754" cy="212359"/>
              </a:xfrm>
              <a:prstGeom prst="rect">
                <a:avLst/>
              </a:prstGeom>
            </p:spPr>
            <p:txBody>
              <a:bodyPr lIns="221679" tIns="221679" rIns="221679" bIns="221679" rtlCol="0" anchor="ctr"/>
              <a:lstStyle/>
              <a:p>
                <a:pPr algn="ctr">
                  <a:lnSpc>
                    <a:spcPts val="2570"/>
                  </a:lnSpc>
                </a:pPr>
                <a:r>
                  <a:rPr lang="en-US" sz="1836" spc="365" dirty="0">
                    <a:solidFill>
                      <a:srgbClr val="FFFFFF"/>
                    </a:solidFill>
                    <a:latin typeface="Montserrat Bold"/>
                  </a:rPr>
                  <a:t>+ÁGILES</a:t>
                </a:r>
              </a:p>
            </p:txBody>
          </p:sp>
        </p:grpSp>
      </p:grpSp>
      <p:sp>
        <p:nvSpPr>
          <p:cNvPr id="21" name="Freeform 21"/>
          <p:cNvSpPr/>
          <p:nvPr/>
        </p:nvSpPr>
        <p:spPr>
          <a:xfrm>
            <a:off x="0" y="6186799"/>
            <a:ext cx="18288000" cy="4028828"/>
          </a:xfrm>
          <a:custGeom>
            <a:avLst/>
            <a:gdLst/>
            <a:ahLst/>
            <a:cxnLst/>
            <a:rect l="l" t="t" r="r" b="b"/>
            <a:pathLst>
              <a:path w="19895446" h="4028828">
                <a:moveTo>
                  <a:pt x="0" y="0"/>
                </a:moveTo>
                <a:lnTo>
                  <a:pt x="19895446" y="0"/>
                </a:lnTo>
                <a:lnTo>
                  <a:pt x="19895446" y="4028828"/>
                </a:lnTo>
                <a:lnTo>
                  <a:pt x="0" y="40288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R" dirty="0"/>
          </a:p>
        </p:txBody>
      </p:sp>
      <p:grpSp>
        <p:nvGrpSpPr>
          <p:cNvPr id="22" name="Group 22"/>
          <p:cNvGrpSpPr/>
          <p:nvPr/>
        </p:nvGrpSpPr>
        <p:grpSpPr>
          <a:xfrm>
            <a:off x="755322" y="677627"/>
            <a:ext cx="5589334" cy="5509173"/>
            <a:chOff x="0" y="0"/>
            <a:chExt cx="7452445" cy="7345564"/>
          </a:xfrm>
        </p:grpSpPr>
        <p:sp>
          <p:nvSpPr>
            <p:cNvPr id="23" name="Freeform 23"/>
            <p:cNvSpPr/>
            <p:nvPr/>
          </p:nvSpPr>
          <p:spPr>
            <a:xfrm rot="3168837" flipH="1">
              <a:off x="1224734" y="893350"/>
              <a:ext cx="5002978" cy="5558864"/>
            </a:xfrm>
            <a:custGeom>
              <a:avLst/>
              <a:gdLst/>
              <a:ahLst/>
              <a:cxnLst/>
              <a:rect l="l" t="t" r="r" b="b"/>
              <a:pathLst>
                <a:path w="5002978" h="5558864">
                  <a:moveTo>
                    <a:pt x="5002977" y="0"/>
                  </a:moveTo>
                  <a:lnTo>
                    <a:pt x="0" y="0"/>
                  </a:lnTo>
                  <a:lnTo>
                    <a:pt x="0" y="5558864"/>
                  </a:lnTo>
                  <a:lnTo>
                    <a:pt x="5002977" y="5558864"/>
                  </a:lnTo>
                  <a:lnTo>
                    <a:pt x="500297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R" dirty="0"/>
            </a:p>
          </p:txBody>
        </p:sp>
        <p:grpSp>
          <p:nvGrpSpPr>
            <p:cNvPr id="24" name="Group 24"/>
            <p:cNvGrpSpPr>
              <a:grpSpLocks noChangeAspect="1"/>
            </p:cNvGrpSpPr>
            <p:nvPr/>
          </p:nvGrpSpPr>
          <p:grpSpPr>
            <a:xfrm>
              <a:off x="1408170" y="1907721"/>
              <a:ext cx="4237642" cy="4237625"/>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7034" r="-17034"/>
                </a:stretch>
              </a:blipFill>
            </p:spPr>
            <p:txBody>
              <a:bodyPr/>
              <a:lstStyle/>
              <a:p>
                <a:endParaRPr lang="es-CR" dirty="0"/>
              </a:p>
            </p:txBody>
          </p:sp>
        </p:grpSp>
      </p:grpSp>
      <p:grpSp>
        <p:nvGrpSpPr>
          <p:cNvPr id="26" name="Group 26"/>
          <p:cNvGrpSpPr/>
          <p:nvPr/>
        </p:nvGrpSpPr>
        <p:grpSpPr>
          <a:xfrm>
            <a:off x="6109641" y="5606630"/>
            <a:ext cx="3655349" cy="871671"/>
            <a:chOff x="0" y="0"/>
            <a:chExt cx="730754" cy="174259"/>
          </a:xfrm>
        </p:grpSpPr>
        <p:sp>
          <p:nvSpPr>
            <p:cNvPr id="27" name="Freeform 27"/>
            <p:cNvSpPr/>
            <p:nvPr/>
          </p:nvSpPr>
          <p:spPr>
            <a:xfrm>
              <a:off x="0" y="0"/>
              <a:ext cx="730754" cy="174259"/>
            </a:xfrm>
            <a:custGeom>
              <a:avLst/>
              <a:gdLst/>
              <a:ahLst/>
              <a:cxnLst/>
              <a:rect l="l" t="t" r="r" b="b"/>
              <a:pathLst>
                <a:path w="730754" h="174259">
                  <a:moveTo>
                    <a:pt x="87129" y="0"/>
                  </a:moveTo>
                  <a:lnTo>
                    <a:pt x="643624" y="0"/>
                  </a:lnTo>
                  <a:cubicBezTo>
                    <a:pt x="691744" y="0"/>
                    <a:pt x="730754" y="39009"/>
                    <a:pt x="730754" y="87129"/>
                  </a:cubicBezTo>
                  <a:lnTo>
                    <a:pt x="730754" y="87129"/>
                  </a:lnTo>
                  <a:cubicBezTo>
                    <a:pt x="730754" y="110238"/>
                    <a:pt x="721574" y="132399"/>
                    <a:pt x="705234" y="148739"/>
                  </a:cubicBezTo>
                  <a:cubicBezTo>
                    <a:pt x="688894" y="165079"/>
                    <a:pt x="666732" y="174259"/>
                    <a:pt x="643624" y="174259"/>
                  </a:cubicBezTo>
                  <a:lnTo>
                    <a:pt x="87129" y="174259"/>
                  </a:lnTo>
                  <a:cubicBezTo>
                    <a:pt x="39009" y="174259"/>
                    <a:pt x="0" y="135250"/>
                    <a:pt x="0" y="87129"/>
                  </a:cubicBezTo>
                  <a:lnTo>
                    <a:pt x="0" y="87129"/>
                  </a:lnTo>
                  <a:cubicBezTo>
                    <a:pt x="0" y="39009"/>
                    <a:pt x="39009" y="0"/>
                    <a:pt x="87129" y="0"/>
                  </a:cubicBezTo>
                  <a:close/>
                </a:path>
              </a:pathLst>
            </a:custGeom>
            <a:solidFill>
              <a:srgbClr val="DBDCDD"/>
            </a:solidFill>
          </p:spPr>
          <p:txBody>
            <a:bodyPr/>
            <a:lstStyle/>
            <a:p>
              <a:endParaRPr lang="es-CR" dirty="0"/>
            </a:p>
          </p:txBody>
        </p:sp>
        <p:sp>
          <p:nvSpPr>
            <p:cNvPr id="28" name="TextBox 28"/>
            <p:cNvSpPr txBox="1"/>
            <p:nvPr/>
          </p:nvSpPr>
          <p:spPr>
            <a:xfrm>
              <a:off x="0" y="-38100"/>
              <a:ext cx="730754" cy="212359"/>
            </a:xfrm>
            <a:prstGeom prst="rect">
              <a:avLst/>
            </a:prstGeom>
          </p:spPr>
          <p:txBody>
            <a:bodyPr lIns="58751" tIns="58751" rIns="58751" bIns="58751" rtlCol="0" anchor="ctr"/>
            <a:lstStyle/>
            <a:p>
              <a:pPr algn="ctr">
                <a:lnSpc>
                  <a:spcPts val="2570"/>
                </a:lnSpc>
              </a:pPr>
              <a:r>
                <a:rPr lang="en-US" sz="1836" spc="365" dirty="0">
                  <a:solidFill>
                    <a:srgbClr val="961A22"/>
                  </a:solidFill>
                  <a:latin typeface="Montserrat Bold"/>
                </a:rPr>
                <a:t>+COMPETITIVOS</a:t>
              </a:r>
            </a:p>
          </p:txBody>
        </p:sp>
      </p:grpSp>
      <p:grpSp>
        <p:nvGrpSpPr>
          <p:cNvPr id="29" name="Group 29"/>
          <p:cNvGrpSpPr/>
          <p:nvPr/>
        </p:nvGrpSpPr>
        <p:grpSpPr>
          <a:xfrm>
            <a:off x="9948602" y="5606630"/>
            <a:ext cx="3655349" cy="871671"/>
            <a:chOff x="0" y="0"/>
            <a:chExt cx="730754" cy="174259"/>
          </a:xfrm>
        </p:grpSpPr>
        <p:sp>
          <p:nvSpPr>
            <p:cNvPr id="30" name="Freeform 30"/>
            <p:cNvSpPr/>
            <p:nvPr/>
          </p:nvSpPr>
          <p:spPr>
            <a:xfrm>
              <a:off x="0" y="0"/>
              <a:ext cx="730754" cy="174259"/>
            </a:xfrm>
            <a:custGeom>
              <a:avLst/>
              <a:gdLst/>
              <a:ahLst/>
              <a:cxnLst/>
              <a:rect l="l" t="t" r="r" b="b"/>
              <a:pathLst>
                <a:path w="730754" h="174259">
                  <a:moveTo>
                    <a:pt x="87129" y="0"/>
                  </a:moveTo>
                  <a:lnTo>
                    <a:pt x="643624" y="0"/>
                  </a:lnTo>
                  <a:cubicBezTo>
                    <a:pt x="691744" y="0"/>
                    <a:pt x="730754" y="39009"/>
                    <a:pt x="730754" y="87129"/>
                  </a:cubicBezTo>
                  <a:lnTo>
                    <a:pt x="730754" y="87129"/>
                  </a:lnTo>
                  <a:cubicBezTo>
                    <a:pt x="730754" y="110238"/>
                    <a:pt x="721574" y="132399"/>
                    <a:pt x="705234" y="148739"/>
                  </a:cubicBezTo>
                  <a:cubicBezTo>
                    <a:pt x="688894" y="165079"/>
                    <a:pt x="666732" y="174259"/>
                    <a:pt x="643624" y="174259"/>
                  </a:cubicBezTo>
                  <a:lnTo>
                    <a:pt x="87129" y="174259"/>
                  </a:lnTo>
                  <a:cubicBezTo>
                    <a:pt x="39009" y="174259"/>
                    <a:pt x="0" y="135250"/>
                    <a:pt x="0" y="87129"/>
                  </a:cubicBezTo>
                  <a:lnTo>
                    <a:pt x="0" y="87129"/>
                  </a:lnTo>
                  <a:cubicBezTo>
                    <a:pt x="0" y="39009"/>
                    <a:pt x="39009" y="0"/>
                    <a:pt x="87129" y="0"/>
                  </a:cubicBezTo>
                  <a:close/>
                </a:path>
              </a:pathLst>
            </a:custGeom>
            <a:solidFill>
              <a:srgbClr val="1C1C13"/>
            </a:solidFill>
          </p:spPr>
          <p:txBody>
            <a:bodyPr/>
            <a:lstStyle/>
            <a:p>
              <a:endParaRPr lang="es-CR" dirty="0"/>
            </a:p>
          </p:txBody>
        </p:sp>
        <p:sp>
          <p:nvSpPr>
            <p:cNvPr id="31" name="TextBox 31"/>
            <p:cNvSpPr txBox="1"/>
            <p:nvPr/>
          </p:nvSpPr>
          <p:spPr>
            <a:xfrm>
              <a:off x="0" y="-38100"/>
              <a:ext cx="730754" cy="212359"/>
            </a:xfrm>
            <a:prstGeom prst="rect">
              <a:avLst/>
            </a:prstGeom>
          </p:spPr>
          <p:txBody>
            <a:bodyPr lIns="58751" tIns="58751" rIns="58751" bIns="58751" rtlCol="0" anchor="ctr"/>
            <a:lstStyle/>
            <a:p>
              <a:pPr algn="ctr">
                <a:lnSpc>
                  <a:spcPts val="2570"/>
                </a:lnSpc>
              </a:pPr>
              <a:r>
                <a:rPr lang="en-US" sz="1836" spc="365" dirty="0">
                  <a:solidFill>
                    <a:srgbClr val="FFFFFF"/>
                  </a:solidFill>
                  <a:latin typeface="Montserrat Bold"/>
                </a:rPr>
                <a:t>+INTEGRADOS</a:t>
              </a:r>
            </a:p>
          </p:txBody>
        </p:sp>
      </p:grpSp>
      <p:grpSp>
        <p:nvGrpSpPr>
          <p:cNvPr id="32" name="Group 32"/>
          <p:cNvGrpSpPr/>
          <p:nvPr/>
        </p:nvGrpSpPr>
        <p:grpSpPr>
          <a:xfrm>
            <a:off x="13603951" y="5606630"/>
            <a:ext cx="3655349" cy="871671"/>
            <a:chOff x="0" y="0"/>
            <a:chExt cx="730754" cy="174259"/>
          </a:xfrm>
        </p:grpSpPr>
        <p:sp>
          <p:nvSpPr>
            <p:cNvPr id="33" name="Freeform 33"/>
            <p:cNvSpPr/>
            <p:nvPr/>
          </p:nvSpPr>
          <p:spPr>
            <a:xfrm>
              <a:off x="0" y="0"/>
              <a:ext cx="730754" cy="174259"/>
            </a:xfrm>
            <a:custGeom>
              <a:avLst/>
              <a:gdLst/>
              <a:ahLst/>
              <a:cxnLst/>
              <a:rect l="l" t="t" r="r" b="b"/>
              <a:pathLst>
                <a:path w="730754" h="174259">
                  <a:moveTo>
                    <a:pt x="87129" y="0"/>
                  </a:moveTo>
                  <a:lnTo>
                    <a:pt x="643624" y="0"/>
                  </a:lnTo>
                  <a:cubicBezTo>
                    <a:pt x="691744" y="0"/>
                    <a:pt x="730754" y="39009"/>
                    <a:pt x="730754" y="87129"/>
                  </a:cubicBezTo>
                  <a:lnTo>
                    <a:pt x="730754" y="87129"/>
                  </a:lnTo>
                  <a:cubicBezTo>
                    <a:pt x="730754" y="110238"/>
                    <a:pt x="721574" y="132399"/>
                    <a:pt x="705234" y="148739"/>
                  </a:cubicBezTo>
                  <a:cubicBezTo>
                    <a:pt x="688894" y="165079"/>
                    <a:pt x="666732" y="174259"/>
                    <a:pt x="643624" y="174259"/>
                  </a:cubicBezTo>
                  <a:lnTo>
                    <a:pt x="87129" y="174259"/>
                  </a:lnTo>
                  <a:cubicBezTo>
                    <a:pt x="39009" y="174259"/>
                    <a:pt x="0" y="135250"/>
                    <a:pt x="0" y="87129"/>
                  </a:cubicBezTo>
                  <a:lnTo>
                    <a:pt x="0" y="87129"/>
                  </a:lnTo>
                  <a:cubicBezTo>
                    <a:pt x="0" y="39009"/>
                    <a:pt x="39009" y="0"/>
                    <a:pt x="87129" y="0"/>
                  </a:cubicBezTo>
                  <a:close/>
                </a:path>
              </a:pathLst>
            </a:custGeom>
            <a:solidFill>
              <a:srgbClr val="B4151D"/>
            </a:solidFill>
          </p:spPr>
          <p:txBody>
            <a:bodyPr/>
            <a:lstStyle/>
            <a:p>
              <a:endParaRPr lang="es-CR" dirty="0"/>
            </a:p>
          </p:txBody>
        </p:sp>
        <p:sp>
          <p:nvSpPr>
            <p:cNvPr id="34" name="TextBox 34"/>
            <p:cNvSpPr txBox="1"/>
            <p:nvPr/>
          </p:nvSpPr>
          <p:spPr>
            <a:xfrm>
              <a:off x="0" y="-38100"/>
              <a:ext cx="730754" cy="212359"/>
            </a:xfrm>
            <a:prstGeom prst="rect">
              <a:avLst/>
            </a:prstGeom>
          </p:spPr>
          <p:txBody>
            <a:bodyPr lIns="58751" tIns="58751" rIns="58751" bIns="58751" rtlCol="0" anchor="ctr"/>
            <a:lstStyle/>
            <a:p>
              <a:pPr algn="ctr">
                <a:lnSpc>
                  <a:spcPts val="2570"/>
                </a:lnSpc>
              </a:pPr>
              <a:r>
                <a:rPr lang="en-US" sz="1836" spc="365" dirty="0">
                  <a:solidFill>
                    <a:srgbClr val="FFFFFF"/>
                  </a:solidFill>
                  <a:latin typeface="Montserrat Bold"/>
                </a:rPr>
                <a:t>+ÁGILES</a:t>
              </a:r>
            </a:p>
          </p:txBody>
        </p:sp>
      </p:grpSp>
      <p:sp>
        <p:nvSpPr>
          <p:cNvPr id="35" name="TextBox 35"/>
          <p:cNvSpPr txBox="1"/>
          <p:nvPr/>
        </p:nvSpPr>
        <p:spPr>
          <a:xfrm>
            <a:off x="0" y="7248092"/>
            <a:ext cx="18399868" cy="2683589"/>
          </a:xfrm>
          <a:prstGeom prst="rect">
            <a:avLst/>
          </a:prstGeom>
        </p:spPr>
        <p:txBody>
          <a:bodyPr lIns="0" tIns="0" rIns="0" bIns="0" rtlCol="0" anchor="t">
            <a:spAutoFit/>
          </a:bodyPr>
          <a:lstStyle/>
          <a:p>
            <a:pPr algn="ctr">
              <a:lnSpc>
                <a:spcPts val="6860"/>
              </a:lnSpc>
            </a:pPr>
            <a:r>
              <a:rPr lang="en-US" sz="7708" dirty="0">
                <a:solidFill>
                  <a:srgbClr val="FFFFFF"/>
                </a:solidFill>
                <a:latin typeface="Buffalo"/>
              </a:rPr>
              <a:t>¡Puedo ver un negocio más simple que nos deja tiempo </a:t>
            </a:r>
          </a:p>
          <a:p>
            <a:pPr algn="ctr">
              <a:lnSpc>
                <a:spcPts val="6860"/>
              </a:lnSpc>
            </a:pPr>
            <a:r>
              <a:rPr lang="en-US" sz="7708" dirty="0">
                <a:solidFill>
                  <a:srgbClr val="FFFFFF"/>
                </a:solidFill>
                <a:latin typeface="Buffalo"/>
              </a:rPr>
              <a:t>para pensar y hacer cosas nuevas como nos gusta!</a:t>
            </a:r>
          </a:p>
          <a:p>
            <a:pPr algn="ctr">
              <a:lnSpc>
                <a:spcPts val="6860"/>
              </a:lnSpc>
            </a:pPr>
            <a:endParaRPr lang="en-US" sz="7708" dirty="0">
              <a:solidFill>
                <a:srgbClr val="FFFFFF"/>
              </a:solidFill>
              <a:latin typeface="Buffalo"/>
            </a:endParaRPr>
          </a:p>
        </p:txBody>
      </p:sp>
      <p:sp>
        <p:nvSpPr>
          <p:cNvPr id="37" name="TextBox 37"/>
          <p:cNvSpPr txBox="1"/>
          <p:nvPr/>
        </p:nvSpPr>
        <p:spPr>
          <a:xfrm>
            <a:off x="11202515" y="9104154"/>
            <a:ext cx="5940897" cy="535146"/>
          </a:xfrm>
          <a:prstGeom prst="rect">
            <a:avLst/>
          </a:prstGeom>
        </p:spPr>
        <p:txBody>
          <a:bodyPr wrap="square" lIns="0" tIns="0" rIns="0" bIns="0" rtlCol="0" anchor="t">
            <a:spAutoFit/>
          </a:bodyPr>
          <a:lstStyle/>
          <a:p>
            <a:pPr algn="ctr">
              <a:lnSpc>
                <a:spcPts val="4468"/>
              </a:lnSpc>
              <a:spcBef>
                <a:spcPct val="0"/>
              </a:spcBef>
            </a:pPr>
            <a:r>
              <a:rPr lang="en-US" sz="3191" dirty="0">
                <a:solidFill>
                  <a:srgbClr val="FFFFFF"/>
                </a:solidFill>
                <a:latin typeface="Roboto"/>
              </a:rPr>
              <a:t>Joseph </a:t>
            </a:r>
            <a:r>
              <a:rPr lang="en-US" sz="3191" dirty="0" err="1">
                <a:solidFill>
                  <a:srgbClr val="FFFFFF"/>
                </a:solidFill>
                <a:latin typeface="Roboto"/>
              </a:rPr>
              <a:t>Joseph</a:t>
            </a:r>
            <a:r>
              <a:rPr lang="en-US" sz="3191" dirty="0">
                <a:solidFill>
                  <a:srgbClr val="FFFFFF"/>
                </a:solidFill>
                <a:latin typeface="Roboto"/>
              </a:rPr>
              <a:t> </a:t>
            </a:r>
          </a:p>
        </p:txBody>
      </p:sp>
      <p:grpSp>
        <p:nvGrpSpPr>
          <p:cNvPr id="38" name="Group 38"/>
          <p:cNvGrpSpPr/>
          <p:nvPr/>
        </p:nvGrpSpPr>
        <p:grpSpPr>
          <a:xfrm>
            <a:off x="5400008" y="1454860"/>
            <a:ext cx="9916192" cy="3416092"/>
            <a:chOff x="0" y="0"/>
            <a:chExt cx="13024773" cy="4403713"/>
          </a:xfrm>
        </p:grpSpPr>
        <p:sp>
          <p:nvSpPr>
            <p:cNvPr id="39" name="TextBox 39"/>
            <p:cNvSpPr txBox="1"/>
            <p:nvPr/>
          </p:nvSpPr>
          <p:spPr>
            <a:xfrm>
              <a:off x="2829227" y="1432178"/>
              <a:ext cx="7366318" cy="1959367"/>
            </a:xfrm>
            <a:prstGeom prst="rect">
              <a:avLst/>
            </a:prstGeom>
          </p:spPr>
          <p:txBody>
            <a:bodyPr lIns="0" tIns="0" rIns="0" bIns="0" rtlCol="0" anchor="t">
              <a:spAutoFit/>
            </a:bodyPr>
            <a:lstStyle/>
            <a:p>
              <a:pPr algn="ctr">
                <a:lnSpc>
                  <a:spcPts val="12485"/>
                </a:lnSpc>
              </a:pPr>
              <a:r>
                <a:rPr lang="en-US" sz="8918" dirty="0">
                  <a:solidFill>
                    <a:srgbClr val="1C1C13"/>
                  </a:solidFill>
                  <a:latin typeface="Buffalo"/>
                </a:rPr>
                <a:t>se mueve</a:t>
              </a:r>
            </a:p>
          </p:txBody>
        </p:sp>
        <p:sp>
          <p:nvSpPr>
            <p:cNvPr id="40" name="TextBox 40"/>
            <p:cNvSpPr txBox="1"/>
            <p:nvPr/>
          </p:nvSpPr>
          <p:spPr>
            <a:xfrm>
              <a:off x="0" y="1075769"/>
              <a:ext cx="13024773" cy="3327944"/>
            </a:xfrm>
            <a:prstGeom prst="rect">
              <a:avLst/>
            </a:prstGeom>
          </p:spPr>
          <p:txBody>
            <a:bodyPr lIns="0" tIns="0" rIns="0" bIns="0" rtlCol="0" anchor="t">
              <a:spAutoFit/>
            </a:bodyPr>
            <a:lstStyle/>
            <a:p>
              <a:pPr algn="l">
                <a:lnSpc>
                  <a:spcPts val="3317"/>
                </a:lnSpc>
              </a:pPr>
              <a:r>
                <a:rPr lang="en-US" sz="3317" spc="1227" dirty="0">
                  <a:solidFill>
                    <a:srgbClr val="1C1C13"/>
                  </a:solidFill>
                  <a:latin typeface="Montserrat Bold"/>
                </a:rPr>
                <a:t>   </a:t>
              </a:r>
            </a:p>
            <a:p>
              <a:pPr algn="ctr">
                <a:lnSpc>
                  <a:spcPts val="3317"/>
                </a:lnSpc>
              </a:pPr>
              <a:endParaRPr lang="en-US" sz="3317" spc="1227" dirty="0">
                <a:solidFill>
                  <a:srgbClr val="1C1C13"/>
                </a:solidFill>
                <a:latin typeface="Montserrat Bold"/>
              </a:endParaRPr>
            </a:p>
            <a:p>
              <a:pPr algn="ctr">
                <a:lnSpc>
                  <a:spcPts val="3317"/>
                </a:lnSpc>
              </a:pPr>
              <a:endParaRPr lang="en-US" sz="3317" spc="1227" dirty="0">
                <a:solidFill>
                  <a:srgbClr val="1C1C13"/>
                </a:solidFill>
                <a:latin typeface="Montserrat Bold"/>
              </a:endParaRPr>
            </a:p>
            <a:p>
              <a:pPr algn="ctr">
                <a:lnSpc>
                  <a:spcPts val="3317"/>
                </a:lnSpc>
              </a:pPr>
              <a:endParaRPr lang="en-US" sz="3317" spc="1227" dirty="0">
                <a:solidFill>
                  <a:srgbClr val="1C1C13"/>
                </a:solidFill>
                <a:latin typeface="Montserrat Bold"/>
              </a:endParaRPr>
            </a:p>
            <a:p>
              <a:pPr algn="ctr">
                <a:lnSpc>
                  <a:spcPts val="3317"/>
                </a:lnSpc>
              </a:pPr>
              <a:r>
                <a:rPr lang="en-US" sz="3317" spc="1227" dirty="0">
                  <a:solidFill>
                    <a:srgbClr val="1C1C13"/>
                  </a:solidFill>
                  <a:latin typeface="Montserrat Bold"/>
                </a:rPr>
                <a:t>PARA SER</a:t>
              </a:r>
            </a:p>
            <a:p>
              <a:pPr algn="ctr">
                <a:lnSpc>
                  <a:spcPts val="3317"/>
                </a:lnSpc>
              </a:pPr>
              <a:endParaRPr lang="en-US" sz="3317" spc="1227" dirty="0">
                <a:solidFill>
                  <a:srgbClr val="1C1C13"/>
                </a:solidFill>
                <a:latin typeface="Montserrat Bold"/>
              </a:endParaRPr>
            </a:p>
          </p:txBody>
        </p:sp>
        <p:sp>
          <p:nvSpPr>
            <p:cNvPr id="41" name="Freeform 41"/>
            <p:cNvSpPr/>
            <p:nvPr/>
          </p:nvSpPr>
          <p:spPr>
            <a:xfrm>
              <a:off x="2945101" y="0"/>
              <a:ext cx="7134571" cy="2018187"/>
            </a:xfrm>
            <a:custGeom>
              <a:avLst/>
              <a:gdLst/>
              <a:ahLst/>
              <a:cxnLst/>
              <a:rect l="l" t="t" r="r" b="b"/>
              <a:pathLst>
                <a:path w="7134571" h="2018187">
                  <a:moveTo>
                    <a:pt x="0" y="0"/>
                  </a:moveTo>
                  <a:lnTo>
                    <a:pt x="7134571" y="0"/>
                  </a:lnTo>
                  <a:lnTo>
                    <a:pt x="7134571" y="2018187"/>
                  </a:lnTo>
                  <a:lnTo>
                    <a:pt x="0" y="2018187"/>
                  </a:lnTo>
                  <a:lnTo>
                    <a:pt x="0" y="0"/>
                  </a:lnTo>
                  <a:close/>
                </a:path>
              </a:pathLst>
            </a:custGeom>
            <a:blipFill>
              <a:blip r:embed="rId7"/>
              <a:stretch>
                <a:fillRect l="-8985" t="-17600" r="-100730" b="-842716"/>
              </a:stretch>
            </a:blipFill>
          </p:spPr>
          <p:txBody>
            <a:bodyPr/>
            <a:lstStyle/>
            <a:p>
              <a:endParaRPr lang="es-CR" dirty="0"/>
            </a:p>
          </p:txBody>
        </p:sp>
      </p:grpSp>
      <p:sp>
        <p:nvSpPr>
          <p:cNvPr id="17" name="Marcador de número de diapositiva 16">
            <a:extLst>
              <a:ext uri="{FF2B5EF4-FFF2-40B4-BE49-F238E27FC236}">
                <a16:creationId xmlns:a16="http://schemas.microsoft.com/office/drawing/2014/main" id="{5A86A9EE-2027-07BD-F399-18F70954F878}"/>
              </a:ext>
            </a:extLst>
          </p:cNvPr>
          <p:cNvSpPr>
            <a:spLocks noGrp="1"/>
          </p:cNvSpPr>
          <p:nvPr>
            <p:ph type="sldNum" sz="quarter" idx="12"/>
          </p:nvPr>
        </p:nvSpPr>
        <p:spPr/>
        <p:txBody>
          <a:bodyPr/>
          <a:lstStyle/>
          <a:p>
            <a:fld id="{B6F15528-21DE-4FAA-801E-634DDDAF4B2B}" type="slidenum">
              <a:rPr lang="en-US" smtClean="0"/>
              <a:pPr/>
              <a:t>40</a:t>
            </a:fld>
            <a:endParaRPr lang="en-US" dirty="0"/>
          </a:p>
        </p:txBody>
      </p:sp>
      <p:sp>
        <p:nvSpPr>
          <p:cNvPr id="16" name="TextBox 22">
            <a:extLst>
              <a:ext uri="{FF2B5EF4-FFF2-40B4-BE49-F238E27FC236}">
                <a16:creationId xmlns:a16="http://schemas.microsoft.com/office/drawing/2014/main" id="{663DC62A-291C-7BCB-A63E-651B19F12D8C}"/>
              </a:ext>
            </a:extLst>
          </p:cNvPr>
          <p:cNvSpPr txBox="1"/>
          <p:nvPr/>
        </p:nvSpPr>
        <p:spPr>
          <a:xfrm>
            <a:off x="166938" y="183838"/>
            <a:ext cx="11885405" cy="796308"/>
          </a:xfrm>
          <a:prstGeom prst="rect">
            <a:avLst/>
          </a:prstGeom>
        </p:spPr>
        <p:txBody>
          <a:bodyPr lIns="0" tIns="0" rIns="0" bIns="0" rtlCol="0" anchor="t">
            <a:spAutoFit/>
          </a:bodyPr>
          <a:lstStyle/>
          <a:p>
            <a:pPr>
              <a:lnSpc>
                <a:spcPts val="6549"/>
              </a:lnSpc>
            </a:pPr>
            <a:r>
              <a:rPr lang="en-US" sz="4800" dirty="0">
                <a:solidFill>
                  <a:srgbClr val="C00000"/>
                </a:solidFill>
                <a:latin typeface="Montaser Arabic Bold"/>
              </a:rPr>
              <a:t>¿POR QUÉ INSAP?</a:t>
            </a:r>
          </a:p>
        </p:txBody>
      </p:sp>
    </p:spTree>
    <p:extLst>
      <p:ext uri="{BB962C8B-B14F-4D97-AF65-F5344CB8AC3E}">
        <p14:creationId xmlns:p14="http://schemas.microsoft.com/office/powerpoint/2010/main" val="1705796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1513"/>
        </a:solidFill>
        <a:effectLst/>
      </p:bgPr>
    </p:bg>
    <p:spTree>
      <p:nvGrpSpPr>
        <p:cNvPr id="1" name=""/>
        <p:cNvGrpSpPr/>
        <p:nvPr/>
      </p:nvGrpSpPr>
      <p:grpSpPr>
        <a:xfrm>
          <a:off x="0" y="0"/>
          <a:ext cx="0" cy="0"/>
          <a:chOff x="0" y="0"/>
          <a:chExt cx="0" cy="0"/>
        </a:xfrm>
      </p:grpSpPr>
      <p:grpSp>
        <p:nvGrpSpPr>
          <p:cNvPr id="2" name="Group 2"/>
          <p:cNvGrpSpPr/>
          <p:nvPr/>
        </p:nvGrpSpPr>
        <p:grpSpPr>
          <a:xfrm>
            <a:off x="227657" y="119423"/>
            <a:ext cx="17704546" cy="9795232"/>
            <a:chOff x="0" y="0"/>
            <a:chExt cx="3228754" cy="1947979"/>
          </a:xfrm>
        </p:grpSpPr>
        <p:sp>
          <p:nvSpPr>
            <p:cNvPr id="3" name="Freeform 3"/>
            <p:cNvSpPr/>
            <p:nvPr/>
          </p:nvSpPr>
          <p:spPr>
            <a:xfrm>
              <a:off x="0" y="0"/>
              <a:ext cx="3228754" cy="1947979"/>
            </a:xfrm>
            <a:custGeom>
              <a:avLst/>
              <a:gdLst/>
              <a:ahLst/>
              <a:cxnLst/>
              <a:rect l="l" t="t" r="r" b="b"/>
              <a:pathLst>
                <a:path w="3228754" h="1947979">
                  <a:moveTo>
                    <a:pt x="20598" y="0"/>
                  </a:moveTo>
                  <a:lnTo>
                    <a:pt x="3208156" y="0"/>
                  </a:lnTo>
                  <a:cubicBezTo>
                    <a:pt x="3213619" y="0"/>
                    <a:pt x="3218859" y="2170"/>
                    <a:pt x="3222722" y="6033"/>
                  </a:cubicBezTo>
                  <a:cubicBezTo>
                    <a:pt x="3226584" y="9896"/>
                    <a:pt x="3228754" y="15135"/>
                    <a:pt x="3228754" y="20598"/>
                  </a:cubicBezTo>
                  <a:lnTo>
                    <a:pt x="3228754" y="1927381"/>
                  </a:lnTo>
                  <a:cubicBezTo>
                    <a:pt x="3228754" y="1938757"/>
                    <a:pt x="3219532" y="1947979"/>
                    <a:pt x="3208156" y="1947979"/>
                  </a:cubicBezTo>
                  <a:lnTo>
                    <a:pt x="20598" y="1947979"/>
                  </a:lnTo>
                  <a:cubicBezTo>
                    <a:pt x="15135" y="1947979"/>
                    <a:pt x="9896" y="1945809"/>
                    <a:pt x="6033" y="1941946"/>
                  </a:cubicBezTo>
                  <a:cubicBezTo>
                    <a:pt x="2170" y="1938083"/>
                    <a:pt x="0" y="1932844"/>
                    <a:pt x="0" y="1927381"/>
                  </a:cubicBezTo>
                  <a:lnTo>
                    <a:pt x="0" y="20598"/>
                  </a:lnTo>
                  <a:cubicBezTo>
                    <a:pt x="0" y="9222"/>
                    <a:pt x="9222" y="0"/>
                    <a:pt x="20598" y="0"/>
                  </a:cubicBezTo>
                  <a:close/>
                </a:path>
              </a:pathLst>
            </a:custGeom>
            <a:solidFill>
              <a:srgbClr val="FFFFFF"/>
            </a:solidFill>
          </p:spPr>
          <p:txBody>
            <a:bodyPr/>
            <a:lstStyle/>
            <a:p>
              <a:endParaRPr lang="es-CR" dirty="0"/>
            </a:p>
          </p:txBody>
        </p:sp>
        <p:sp>
          <p:nvSpPr>
            <p:cNvPr id="4" name="TextBox 4"/>
            <p:cNvSpPr txBox="1"/>
            <p:nvPr/>
          </p:nvSpPr>
          <p:spPr>
            <a:xfrm>
              <a:off x="0" y="-47625"/>
              <a:ext cx="3228754" cy="1995604"/>
            </a:xfrm>
            <a:prstGeom prst="rect">
              <a:avLst/>
            </a:prstGeom>
          </p:spPr>
          <p:txBody>
            <a:bodyPr lIns="82547" tIns="82547" rIns="82547" bIns="82547" rtlCol="0" anchor="ctr"/>
            <a:lstStyle/>
            <a:p>
              <a:pPr algn="ctr">
                <a:lnSpc>
                  <a:spcPts val="3573"/>
                </a:lnSpc>
              </a:pPr>
              <a:endParaRPr dirty="0"/>
            </a:p>
          </p:txBody>
        </p:sp>
      </p:grpSp>
      <p:sp>
        <p:nvSpPr>
          <p:cNvPr id="5" name="Freeform 5"/>
          <p:cNvSpPr/>
          <p:nvPr/>
        </p:nvSpPr>
        <p:spPr>
          <a:xfrm flipH="1">
            <a:off x="13823385" y="5974499"/>
            <a:ext cx="3606567" cy="4007297"/>
          </a:xfrm>
          <a:custGeom>
            <a:avLst/>
            <a:gdLst/>
            <a:ahLst/>
            <a:cxnLst/>
            <a:rect l="l" t="t" r="r" b="b"/>
            <a:pathLst>
              <a:path w="3606567" h="4007297">
                <a:moveTo>
                  <a:pt x="3606567" y="0"/>
                </a:moveTo>
                <a:lnTo>
                  <a:pt x="0" y="0"/>
                </a:lnTo>
                <a:lnTo>
                  <a:pt x="0" y="4007298"/>
                </a:lnTo>
                <a:lnTo>
                  <a:pt x="3606567" y="4007298"/>
                </a:lnTo>
                <a:lnTo>
                  <a:pt x="360656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R" dirty="0"/>
          </a:p>
        </p:txBody>
      </p:sp>
      <p:grpSp>
        <p:nvGrpSpPr>
          <p:cNvPr id="17" name="Group 17"/>
          <p:cNvGrpSpPr/>
          <p:nvPr/>
        </p:nvGrpSpPr>
        <p:grpSpPr>
          <a:xfrm>
            <a:off x="858048" y="8180882"/>
            <a:ext cx="2752131" cy="1930292"/>
            <a:chOff x="-972861" y="-462383"/>
            <a:chExt cx="1709461" cy="1198983"/>
          </a:xfrm>
        </p:grpSpPr>
        <p:sp>
          <p:nvSpPr>
            <p:cNvPr id="18" name="Freeform 18"/>
            <p:cNvSpPr/>
            <p:nvPr/>
          </p:nvSpPr>
          <p:spPr>
            <a:xfrm>
              <a:off x="-972861" y="-462383"/>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alpha val="0"/>
              </a:schemeClr>
            </a:solidFill>
            <a:ln w="38100" cap="sq">
              <a:solidFill>
                <a:srgbClr val="FFFFFF"/>
              </a:solidFill>
              <a:prstDash val="solid"/>
              <a:miter/>
            </a:ln>
          </p:spPr>
          <p:txBody>
            <a:bodyPr/>
            <a:lstStyle/>
            <a:p>
              <a:endParaRPr lang="es-CR" dirty="0"/>
            </a:p>
          </p:txBody>
        </p:sp>
        <p:sp>
          <p:nvSpPr>
            <p:cNvPr id="19" name="TextBox 19"/>
            <p:cNvSpPr txBox="1"/>
            <p:nvPr/>
          </p:nvSpPr>
          <p:spPr>
            <a:xfrm>
              <a:off x="76200" y="38100"/>
              <a:ext cx="660400" cy="698500"/>
            </a:xfrm>
            <a:prstGeom prst="rect">
              <a:avLst/>
            </a:prstGeom>
          </p:spPr>
          <p:txBody>
            <a:bodyPr lIns="53269" tIns="53269" rIns="53269" bIns="53269" rtlCol="0" anchor="ctr"/>
            <a:lstStyle/>
            <a:p>
              <a:pPr algn="ctr">
                <a:lnSpc>
                  <a:spcPts val="2789"/>
                </a:lnSpc>
                <a:spcBef>
                  <a:spcPct val="0"/>
                </a:spcBef>
              </a:pPr>
              <a:endParaRPr dirty="0"/>
            </a:p>
          </p:txBody>
        </p:sp>
      </p:grpSp>
      <p:sp>
        <p:nvSpPr>
          <p:cNvPr id="25" name="Freeform 25"/>
          <p:cNvSpPr/>
          <p:nvPr/>
        </p:nvSpPr>
        <p:spPr>
          <a:xfrm>
            <a:off x="284056" y="11945522"/>
            <a:ext cx="19895446" cy="132307"/>
          </a:xfrm>
          <a:custGeom>
            <a:avLst/>
            <a:gdLst/>
            <a:ahLst/>
            <a:cxnLst/>
            <a:rect l="l" t="t" r="r" b="b"/>
            <a:pathLst>
              <a:path w="19895446" h="132307">
                <a:moveTo>
                  <a:pt x="0" y="0"/>
                </a:moveTo>
                <a:lnTo>
                  <a:pt x="19895447" y="0"/>
                </a:lnTo>
                <a:lnTo>
                  <a:pt x="19895447" y="132307"/>
                </a:lnTo>
                <a:lnTo>
                  <a:pt x="0" y="132307"/>
                </a:lnTo>
                <a:lnTo>
                  <a:pt x="0" y="0"/>
                </a:lnTo>
                <a:close/>
              </a:path>
            </a:pathLst>
          </a:custGeom>
          <a:blipFill>
            <a:blip r:embed="rId4">
              <a:extLst>
                <a:ext uri="{96DAC541-7B7A-43D3-8B79-37D633B846F1}">
                  <asvg:svgBlip xmlns:asvg="http://schemas.microsoft.com/office/drawing/2016/SVG/main" r:embed="rId5"/>
                </a:ext>
              </a:extLst>
            </a:blip>
            <a:stretch>
              <a:fillRect t="-2945061"/>
            </a:stretch>
          </a:blipFill>
        </p:spPr>
        <p:txBody>
          <a:bodyPr/>
          <a:lstStyle/>
          <a:p>
            <a:endParaRPr lang="es-CR" dirty="0"/>
          </a:p>
        </p:txBody>
      </p:sp>
      <p:sp>
        <p:nvSpPr>
          <p:cNvPr id="33" name="TextBox 33"/>
          <p:cNvSpPr txBox="1"/>
          <p:nvPr/>
        </p:nvSpPr>
        <p:spPr>
          <a:xfrm>
            <a:off x="9129102" y="8671421"/>
            <a:ext cx="4745642" cy="1310375"/>
          </a:xfrm>
          <a:prstGeom prst="rect">
            <a:avLst/>
          </a:prstGeom>
        </p:spPr>
        <p:txBody>
          <a:bodyPr lIns="0" tIns="0" rIns="0" bIns="0" rtlCol="0" anchor="t">
            <a:spAutoFit/>
          </a:bodyPr>
          <a:lstStyle/>
          <a:p>
            <a:pPr algn="ctr">
              <a:lnSpc>
                <a:spcPts val="10724"/>
              </a:lnSpc>
            </a:pPr>
            <a:r>
              <a:rPr lang="en-US" sz="7660" dirty="0">
                <a:solidFill>
                  <a:srgbClr val="1C1C13"/>
                </a:solidFill>
                <a:latin typeface="Buffalo"/>
              </a:rPr>
              <a:t>Nos movemos</a:t>
            </a:r>
          </a:p>
        </p:txBody>
      </p:sp>
      <p:grpSp>
        <p:nvGrpSpPr>
          <p:cNvPr id="9" name="Grupo 8">
            <a:extLst>
              <a:ext uri="{FF2B5EF4-FFF2-40B4-BE49-F238E27FC236}">
                <a16:creationId xmlns:a16="http://schemas.microsoft.com/office/drawing/2014/main" id="{7D5FF39B-3529-5FBD-06DD-386CB373DA93}"/>
              </a:ext>
            </a:extLst>
          </p:cNvPr>
          <p:cNvGrpSpPr/>
          <p:nvPr/>
        </p:nvGrpSpPr>
        <p:grpSpPr>
          <a:xfrm>
            <a:off x="251882" y="1517319"/>
            <a:ext cx="17324106" cy="8357545"/>
            <a:chOff x="201748" y="1457116"/>
            <a:chExt cx="17324106" cy="8357545"/>
          </a:xfrm>
        </p:grpSpPr>
        <p:grpSp>
          <p:nvGrpSpPr>
            <p:cNvPr id="6" name="Group 6"/>
            <p:cNvGrpSpPr>
              <a:grpSpLocks noChangeAspect="1"/>
            </p:cNvGrpSpPr>
            <p:nvPr/>
          </p:nvGrpSpPr>
          <p:grpSpPr>
            <a:xfrm>
              <a:off x="14099244" y="6759824"/>
              <a:ext cx="3054849" cy="3054837"/>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7034" r="-17034"/>
                </a:stretch>
              </a:blipFill>
            </p:spPr>
            <p:txBody>
              <a:bodyPr/>
              <a:lstStyle/>
              <a:p>
                <a:endParaRPr lang="es-CR" dirty="0"/>
              </a:p>
            </p:txBody>
          </p:sp>
        </p:grpSp>
        <p:sp>
          <p:nvSpPr>
            <p:cNvPr id="26" name="Freeform 26"/>
            <p:cNvSpPr/>
            <p:nvPr/>
          </p:nvSpPr>
          <p:spPr>
            <a:xfrm>
              <a:off x="201748" y="3591456"/>
              <a:ext cx="12739980" cy="2149872"/>
            </a:xfrm>
            <a:custGeom>
              <a:avLst/>
              <a:gdLst/>
              <a:ahLst/>
              <a:cxnLst/>
              <a:rect l="l" t="t" r="r" b="b"/>
              <a:pathLst>
                <a:path w="12739980" h="2149872">
                  <a:moveTo>
                    <a:pt x="0" y="0"/>
                  </a:moveTo>
                  <a:lnTo>
                    <a:pt x="12739980" y="0"/>
                  </a:lnTo>
                  <a:lnTo>
                    <a:pt x="12739980" y="2149872"/>
                  </a:lnTo>
                  <a:lnTo>
                    <a:pt x="0" y="21498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R" dirty="0"/>
            </a:p>
          </p:txBody>
        </p:sp>
        <p:sp>
          <p:nvSpPr>
            <p:cNvPr id="27" name="Freeform 27"/>
            <p:cNvSpPr/>
            <p:nvPr/>
          </p:nvSpPr>
          <p:spPr>
            <a:xfrm>
              <a:off x="2960739" y="2066218"/>
              <a:ext cx="1418412" cy="1335080"/>
            </a:xfrm>
            <a:custGeom>
              <a:avLst/>
              <a:gdLst/>
              <a:ahLst/>
              <a:cxnLst/>
              <a:rect l="l" t="t" r="r" b="b"/>
              <a:pathLst>
                <a:path w="1418412" h="1335080">
                  <a:moveTo>
                    <a:pt x="0" y="0"/>
                  </a:moveTo>
                  <a:lnTo>
                    <a:pt x="1418412" y="0"/>
                  </a:lnTo>
                  <a:lnTo>
                    <a:pt x="1418412" y="1335080"/>
                  </a:lnTo>
                  <a:lnTo>
                    <a:pt x="0" y="13350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CR" dirty="0"/>
            </a:p>
          </p:txBody>
        </p:sp>
        <p:sp>
          <p:nvSpPr>
            <p:cNvPr id="28" name="Freeform 28"/>
            <p:cNvSpPr/>
            <p:nvPr/>
          </p:nvSpPr>
          <p:spPr>
            <a:xfrm>
              <a:off x="4466979" y="5974499"/>
              <a:ext cx="1455763" cy="1481692"/>
            </a:xfrm>
            <a:custGeom>
              <a:avLst/>
              <a:gdLst/>
              <a:ahLst/>
              <a:cxnLst/>
              <a:rect l="l" t="t" r="r" b="b"/>
              <a:pathLst>
                <a:path w="1455763" h="1481692">
                  <a:moveTo>
                    <a:pt x="0" y="0"/>
                  </a:moveTo>
                  <a:lnTo>
                    <a:pt x="1455763" y="0"/>
                  </a:lnTo>
                  <a:lnTo>
                    <a:pt x="1455763" y="1481693"/>
                  </a:lnTo>
                  <a:lnTo>
                    <a:pt x="0" y="14816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CR" dirty="0"/>
            </a:p>
          </p:txBody>
        </p:sp>
        <p:sp>
          <p:nvSpPr>
            <p:cNvPr id="29" name="Freeform 29"/>
            <p:cNvSpPr/>
            <p:nvPr/>
          </p:nvSpPr>
          <p:spPr>
            <a:xfrm>
              <a:off x="12801600" y="3976652"/>
              <a:ext cx="1365608" cy="1418265"/>
            </a:xfrm>
            <a:custGeom>
              <a:avLst/>
              <a:gdLst/>
              <a:ahLst/>
              <a:cxnLst/>
              <a:rect l="l" t="t" r="r" b="b"/>
              <a:pathLst>
                <a:path w="1365608" h="1418265">
                  <a:moveTo>
                    <a:pt x="0" y="0"/>
                  </a:moveTo>
                  <a:lnTo>
                    <a:pt x="1365608" y="0"/>
                  </a:lnTo>
                  <a:lnTo>
                    <a:pt x="1365608" y="1418265"/>
                  </a:lnTo>
                  <a:lnTo>
                    <a:pt x="0" y="141826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CR" dirty="0"/>
            </a:p>
          </p:txBody>
        </p:sp>
        <p:sp>
          <p:nvSpPr>
            <p:cNvPr id="30" name="Freeform 30"/>
            <p:cNvSpPr/>
            <p:nvPr/>
          </p:nvSpPr>
          <p:spPr>
            <a:xfrm>
              <a:off x="8496273" y="5974499"/>
              <a:ext cx="1295453" cy="1457612"/>
            </a:xfrm>
            <a:custGeom>
              <a:avLst/>
              <a:gdLst/>
              <a:ahLst/>
              <a:cxnLst/>
              <a:rect l="l" t="t" r="r" b="b"/>
              <a:pathLst>
                <a:path w="1295453" h="1457612">
                  <a:moveTo>
                    <a:pt x="0" y="0"/>
                  </a:moveTo>
                  <a:lnTo>
                    <a:pt x="1295454" y="0"/>
                  </a:lnTo>
                  <a:lnTo>
                    <a:pt x="1295454" y="1457613"/>
                  </a:lnTo>
                  <a:lnTo>
                    <a:pt x="0" y="145761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CR" dirty="0"/>
            </a:p>
          </p:txBody>
        </p:sp>
        <p:sp>
          <p:nvSpPr>
            <p:cNvPr id="31" name="Freeform 31"/>
            <p:cNvSpPr/>
            <p:nvPr/>
          </p:nvSpPr>
          <p:spPr>
            <a:xfrm>
              <a:off x="6431610" y="1719539"/>
              <a:ext cx="1709539" cy="1480888"/>
            </a:xfrm>
            <a:custGeom>
              <a:avLst/>
              <a:gdLst/>
              <a:ahLst/>
              <a:cxnLst/>
              <a:rect l="l" t="t" r="r" b="b"/>
              <a:pathLst>
                <a:path w="1709539" h="1480888">
                  <a:moveTo>
                    <a:pt x="0" y="0"/>
                  </a:moveTo>
                  <a:lnTo>
                    <a:pt x="1709539" y="0"/>
                  </a:lnTo>
                  <a:lnTo>
                    <a:pt x="1709539" y="1480888"/>
                  </a:lnTo>
                  <a:lnTo>
                    <a:pt x="0" y="148088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s-CR" dirty="0"/>
            </a:p>
          </p:txBody>
        </p:sp>
        <p:sp>
          <p:nvSpPr>
            <p:cNvPr id="32" name="Freeform 32"/>
            <p:cNvSpPr/>
            <p:nvPr/>
          </p:nvSpPr>
          <p:spPr>
            <a:xfrm>
              <a:off x="5541198" y="2248012"/>
              <a:ext cx="763088" cy="534162"/>
            </a:xfrm>
            <a:custGeom>
              <a:avLst/>
              <a:gdLst/>
              <a:ahLst/>
              <a:cxnLst/>
              <a:rect l="l" t="t" r="r" b="b"/>
              <a:pathLst>
                <a:path w="763088" h="534162">
                  <a:moveTo>
                    <a:pt x="0" y="0"/>
                  </a:moveTo>
                  <a:lnTo>
                    <a:pt x="763088" y="0"/>
                  </a:lnTo>
                  <a:lnTo>
                    <a:pt x="763088" y="534161"/>
                  </a:lnTo>
                  <a:lnTo>
                    <a:pt x="0" y="53416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s-CR" dirty="0"/>
            </a:p>
          </p:txBody>
        </p:sp>
        <p:sp>
          <p:nvSpPr>
            <p:cNvPr id="35" name="TextBox 35"/>
            <p:cNvSpPr txBox="1"/>
            <p:nvPr/>
          </p:nvSpPr>
          <p:spPr>
            <a:xfrm>
              <a:off x="355797" y="1667092"/>
              <a:ext cx="2453320" cy="1577355"/>
            </a:xfrm>
            <a:prstGeom prst="rect">
              <a:avLst/>
            </a:prstGeom>
          </p:spPr>
          <p:txBody>
            <a:bodyPr wrap="square" lIns="0" tIns="0" rIns="0" bIns="0" rtlCol="0" anchor="t">
              <a:spAutoFit/>
            </a:bodyPr>
            <a:lstStyle/>
            <a:p>
              <a:pPr marL="0" lvl="0" indent="0" algn="l">
                <a:lnSpc>
                  <a:spcPts val="4199"/>
                </a:lnSpc>
                <a:spcBef>
                  <a:spcPct val="0"/>
                </a:spcBef>
              </a:pPr>
              <a:endParaRPr dirty="0"/>
            </a:p>
            <a:p>
              <a:pPr marL="0" lvl="0" indent="0" algn="l">
                <a:lnSpc>
                  <a:spcPts val="4199"/>
                </a:lnSpc>
                <a:spcBef>
                  <a:spcPct val="0"/>
                </a:spcBef>
              </a:pPr>
              <a:r>
                <a:rPr lang="en-US" sz="2800" dirty="0">
                  <a:latin typeface="Montaser Arabic Bold"/>
                </a:rPr>
                <a:t>Capacitamos</a:t>
              </a:r>
            </a:p>
            <a:p>
              <a:pPr marL="0" lvl="0" indent="0" algn="l">
                <a:lnSpc>
                  <a:spcPts val="4199"/>
                </a:lnSpc>
                <a:spcBef>
                  <a:spcPct val="0"/>
                </a:spcBef>
              </a:pPr>
              <a:endParaRPr lang="en-US" sz="2999" u="none" strike="noStrike" dirty="0">
                <a:solidFill>
                  <a:srgbClr val="1C1C13"/>
                </a:solidFill>
                <a:latin typeface="Roboto"/>
              </a:endParaRPr>
            </a:p>
          </p:txBody>
        </p:sp>
        <p:sp>
          <p:nvSpPr>
            <p:cNvPr id="36" name="TextBox 36"/>
            <p:cNvSpPr txBox="1"/>
            <p:nvPr/>
          </p:nvSpPr>
          <p:spPr>
            <a:xfrm>
              <a:off x="1056296" y="5963602"/>
              <a:ext cx="3322855" cy="1562113"/>
            </a:xfrm>
            <a:prstGeom prst="rect">
              <a:avLst/>
            </a:prstGeom>
          </p:spPr>
          <p:txBody>
            <a:bodyPr lIns="0" tIns="0" rIns="0" bIns="0" rtlCol="0" anchor="t">
              <a:spAutoFit/>
            </a:bodyPr>
            <a:lstStyle/>
            <a:p>
              <a:pPr>
                <a:lnSpc>
                  <a:spcPts val="4199"/>
                </a:lnSpc>
              </a:pPr>
              <a:r>
                <a:rPr lang="en-US" sz="2800" dirty="0">
                  <a:latin typeface="Montaser Arabic Bold"/>
                </a:rPr>
                <a:t>Apagamos sistemas actuales</a:t>
              </a:r>
            </a:p>
            <a:p>
              <a:pPr>
                <a:lnSpc>
                  <a:spcPts val="4199"/>
                </a:lnSpc>
              </a:pPr>
              <a:r>
                <a:rPr lang="en-US" sz="2800" dirty="0">
                  <a:latin typeface="Montaser Arabic Bold"/>
                </a:rPr>
                <a:t>“transición”</a:t>
              </a:r>
            </a:p>
          </p:txBody>
        </p:sp>
        <p:sp>
          <p:nvSpPr>
            <p:cNvPr id="37" name="TextBox 37"/>
            <p:cNvSpPr txBox="1"/>
            <p:nvPr/>
          </p:nvSpPr>
          <p:spPr>
            <a:xfrm>
              <a:off x="8319196" y="1457116"/>
              <a:ext cx="4622532" cy="1569927"/>
            </a:xfrm>
            <a:prstGeom prst="rect">
              <a:avLst/>
            </a:prstGeom>
          </p:spPr>
          <p:txBody>
            <a:bodyPr lIns="0" tIns="0" rIns="0" bIns="0" rtlCol="0" anchor="t">
              <a:spAutoFit/>
            </a:bodyPr>
            <a:lstStyle/>
            <a:p>
              <a:pPr marL="0" lvl="0" indent="0" algn="l">
                <a:lnSpc>
                  <a:spcPts val="4199"/>
                </a:lnSpc>
                <a:spcBef>
                  <a:spcPct val="0"/>
                </a:spcBef>
              </a:pPr>
              <a:r>
                <a:rPr lang="en-US" sz="2800" dirty="0">
                  <a:latin typeface="Montaser Arabic Bold"/>
                </a:rPr>
                <a:t>Encendemos nuevos sistemas (SALIDA EN VIVO)</a:t>
              </a:r>
            </a:p>
          </p:txBody>
        </p:sp>
        <p:sp>
          <p:nvSpPr>
            <p:cNvPr id="38" name="TextBox 38"/>
            <p:cNvSpPr txBox="1"/>
            <p:nvPr/>
          </p:nvSpPr>
          <p:spPr>
            <a:xfrm>
              <a:off x="10128232" y="5907824"/>
              <a:ext cx="3358646" cy="1569927"/>
            </a:xfrm>
            <a:prstGeom prst="rect">
              <a:avLst/>
            </a:prstGeom>
          </p:spPr>
          <p:txBody>
            <a:bodyPr lIns="0" tIns="0" rIns="0" bIns="0" rtlCol="0" anchor="t">
              <a:spAutoFit/>
            </a:bodyPr>
            <a:lstStyle/>
            <a:p>
              <a:pPr>
                <a:lnSpc>
                  <a:spcPts val="4199"/>
                </a:lnSpc>
                <a:spcBef>
                  <a:spcPct val="0"/>
                </a:spcBef>
              </a:pPr>
              <a:r>
                <a:rPr lang="en-US" sz="2800" dirty="0">
                  <a:latin typeface="Montaser Arabic Bold"/>
                </a:rPr>
                <a:t>Damos soporte a la operación para que se estabilice</a:t>
              </a:r>
            </a:p>
          </p:txBody>
        </p:sp>
        <p:sp>
          <p:nvSpPr>
            <p:cNvPr id="39" name="TextBox 39"/>
            <p:cNvSpPr txBox="1"/>
            <p:nvPr/>
          </p:nvSpPr>
          <p:spPr>
            <a:xfrm>
              <a:off x="14167208" y="3909977"/>
              <a:ext cx="3358646" cy="1569927"/>
            </a:xfrm>
            <a:prstGeom prst="rect">
              <a:avLst/>
            </a:prstGeom>
          </p:spPr>
          <p:txBody>
            <a:bodyPr lIns="0" tIns="0" rIns="0" bIns="0" rtlCol="0" anchor="t">
              <a:spAutoFit/>
            </a:bodyPr>
            <a:lstStyle/>
            <a:p>
              <a:pPr lvl="0" indent="0">
                <a:lnSpc>
                  <a:spcPts val="4199"/>
                </a:lnSpc>
                <a:spcBef>
                  <a:spcPct val="0"/>
                </a:spcBef>
              </a:pPr>
              <a:r>
                <a:rPr lang="en-US" sz="2800" dirty="0">
                  <a:latin typeface="Montaser Arabic Bold"/>
                </a:rPr>
                <a:t>Generamos valor para Pequeño Mundo</a:t>
              </a:r>
            </a:p>
          </p:txBody>
        </p:sp>
        <p:sp>
          <p:nvSpPr>
            <p:cNvPr id="40" name="TextBox 40"/>
            <p:cNvSpPr txBox="1"/>
            <p:nvPr/>
          </p:nvSpPr>
          <p:spPr>
            <a:xfrm>
              <a:off x="3669945" y="3693613"/>
              <a:ext cx="213882" cy="516967"/>
            </a:xfrm>
            <a:prstGeom prst="rect">
              <a:avLst/>
            </a:prstGeom>
          </p:spPr>
          <p:txBody>
            <a:bodyPr lIns="0" tIns="0" rIns="0" bIns="0" rtlCol="0" anchor="t">
              <a:spAutoFit/>
            </a:bodyPr>
            <a:lstStyle/>
            <a:p>
              <a:pPr marL="0" lvl="0" indent="0" algn="l">
                <a:lnSpc>
                  <a:spcPts val="4199"/>
                </a:lnSpc>
                <a:spcBef>
                  <a:spcPct val="0"/>
                </a:spcBef>
              </a:pPr>
              <a:r>
                <a:rPr lang="en-US" sz="2999" dirty="0">
                  <a:solidFill>
                    <a:srgbClr val="1C1C13"/>
                  </a:solidFill>
                  <a:latin typeface="Roboto"/>
                </a:rPr>
                <a:t>1</a:t>
              </a:r>
            </a:p>
          </p:txBody>
        </p:sp>
        <p:sp>
          <p:nvSpPr>
            <p:cNvPr id="41" name="TextBox 41"/>
            <p:cNvSpPr txBox="1"/>
            <p:nvPr/>
          </p:nvSpPr>
          <p:spPr>
            <a:xfrm>
              <a:off x="5541198" y="5089382"/>
              <a:ext cx="213882" cy="500137"/>
            </a:xfrm>
            <a:prstGeom prst="rect">
              <a:avLst/>
            </a:prstGeom>
          </p:spPr>
          <p:txBody>
            <a:bodyPr lIns="0" tIns="0" rIns="0" bIns="0" rtlCol="0" anchor="t">
              <a:spAutoFit/>
            </a:bodyPr>
            <a:lstStyle/>
            <a:p>
              <a:pPr marL="0" lvl="0" indent="0" algn="l">
                <a:lnSpc>
                  <a:spcPts val="4199"/>
                </a:lnSpc>
                <a:spcBef>
                  <a:spcPct val="0"/>
                </a:spcBef>
              </a:pPr>
              <a:r>
                <a:rPr lang="en-US" sz="2999" dirty="0">
                  <a:solidFill>
                    <a:srgbClr val="1C1C13"/>
                  </a:solidFill>
                  <a:latin typeface="Roboto"/>
                </a:rPr>
                <a:t>2</a:t>
              </a:r>
            </a:p>
          </p:txBody>
        </p:sp>
        <p:sp>
          <p:nvSpPr>
            <p:cNvPr id="42" name="TextBox 42"/>
            <p:cNvSpPr txBox="1"/>
            <p:nvPr/>
          </p:nvSpPr>
          <p:spPr>
            <a:xfrm>
              <a:off x="7329918" y="3684831"/>
              <a:ext cx="213882" cy="516967"/>
            </a:xfrm>
            <a:prstGeom prst="rect">
              <a:avLst/>
            </a:prstGeom>
          </p:spPr>
          <p:txBody>
            <a:bodyPr lIns="0" tIns="0" rIns="0" bIns="0" rtlCol="0" anchor="t">
              <a:spAutoFit/>
            </a:bodyPr>
            <a:lstStyle/>
            <a:p>
              <a:pPr marL="0" lvl="0" indent="0" algn="l">
                <a:lnSpc>
                  <a:spcPts val="4199"/>
                </a:lnSpc>
                <a:spcBef>
                  <a:spcPct val="0"/>
                </a:spcBef>
              </a:pPr>
              <a:r>
                <a:rPr lang="en-US" sz="2999" dirty="0">
                  <a:solidFill>
                    <a:srgbClr val="1C1C13"/>
                  </a:solidFill>
                  <a:latin typeface="Roboto"/>
                </a:rPr>
                <a:t>3</a:t>
              </a:r>
            </a:p>
          </p:txBody>
        </p:sp>
        <p:sp>
          <p:nvSpPr>
            <p:cNvPr id="43" name="TextBox 43"/>
            <p:cNvSpPr txBox="1"/>
            <p:nvPr/>
          </p:nvSpPr>
          <p:spPr>
            <a:xfrm>
              <a:off x="9296400" y="5076825"/>
              <a:ext cx="213882" cy="1038746"/>
            </a:xfrm>
            <a:prstGeom prst="rect">
              <a:avLst/>
            </a:prstGeom>
          </p:spPr>
          <p:txBody>
            <a:bodyPr lIns="0" tIns="0" rIns="0" bIns="0" rtlCol="0" anchor="t">
              <a:spAutoFit/>
            </a:bodyPr>
            <a:lstStyle/>
            <a:p>
              <a:pPr marL="0" lvl="0" indent="0" algn="l">
                <a:lnSpc>
                  <a:spcPts val="4199"/>
                </a:lnSpc>
                <a:spcBef>
                  <a:spcPct val="0"/>
                </a:spcBef>
              </a:pPr>
              <a:r>
                <a:rPr lang="en-US" sz="2999" dirty="0">
                  <a:solidFill>
                    <a:srgbClr val="1C1C13"/>
                  </a:solidFill>
                  <a:latin typeface="Roboto"/>
                </a:rPr>
                <a:t>4&lt;</a:t>
              </a:r>
            </a:p>
          </p:txBody>
        </p:sp>
        <p:sp>
          <p:nvSpPr>
            <p:cNvPr id="44" name="TextBox 44"/>
            <p:cNvSpPr txBox="1"/>
            <p:nvPr/>
          </p:nvSpPr>
          <p:spPr>
            <a:xfrm>
              <a:off x="13429416" y="4268460"/>
              <a:ext cx="213882" cy="516967"/>
            </a:xfrm>
            <a:prstGeom prst="rect">
              <a:avLst/>
            </a:prstGeom>
          </p:spPr>
          <p:txBody>
            <a:bodyPr lIns="0" tIns="0" rIns="0" bIns="0" rtlCol="0" anchor="t">
              <a:spAutoFit/>
            </a:bodyPr>
            <a:lstStyle/>
            <a:p>
              <a:pPr marL="0" lvl="0" indent="0" algn="l">
                <a:lnSpc>
                  <a:spcPts val="4199"/>
                </a:lnSpc>
                <a:spcBef>
                  <a:spcPct val="0"/>
                </a:spcBef>
              </a:pPr>
              <a:r>
                <a:rPr lang="en-US" sz="2999" dirty="0">
                  <a:solidFill>
                    <a:srgbClr val="1C1C13"/>
                  </a:solidFill>
                  <a:latin typeface="Roboto"/>
                </a:rPr>
                <a:t>5</a:t>
              </a:r>
            </a:p>
          </p:txBody>
        </p:sp>
      </p:grpSp>
      <p:pic>
        <p:nvPicPr>
          <p:cNvPr id="45" name="Imagen 44">
            <a:extLst>
              <a:ext uri="{FF2B5EF4-FFF2-40B4-BE49-F238E27FC236}">
                <a16:creationId xmlns:a16="http://schemas.microsoft.com/office/drawing/2014/main" id="{170AC9CB-E3E5-60BC-A5E3-D8423B12C198}"/>
              </a:ext>
            </a:extLst>
          </p:cNvPr>
          <p:cNvPicPr>
            <a:picLocks noChangeAspect="1"/>
          </p:cNvPicPr>
          <p:nvPr/>
        </p:nvPicPr>
        <p:blipFill rotWithShape="1">
          <a:blip r:embed="rId21"/>
          <a:srcRect t="50000"/>
          <a:stretch/>
        </p:blipFill>
        <p:spPr>
          <a:xfrm>
            <a:off x="12430212" y="103455"/>
            <a:ext cx="5501991" cy="2514262"/>
          </a:xfrm>
          <a:prstGeom prst="rect">
            <a:avLst/>
          </a:prstGeom>
        </p:spPr>
      </p:pic>
      <p:sp>
        <p:nvSpPr>
          <p:cNvPr id="46" name="TextBox 30">
            <a:extLst>
              <a:ext uri="{FF2B5EF4-FFF2-40B4-BE49-F238E27FC236}">
                <a16:creationId xmlns:a16="http://schemas.microsoft.com/office/drawing/2014/main" id="{57C1954D-D1A4-1811-0AC3-124B54C3D55E}"/>
              </a:ext>
            </a:extLst>
          </p:cNvPr>
          <p:cNvSpPr txBox="1"/>
          <p:nvPr/>
        </p:nvSpPr>
        <p:spPr>
          <a:xfrm>
            <a:off x="12801600" y="753286"/>
            <a:ext cx="4367270" cy="569580"/>
          </a:xfrm>
          <a:prstGeom prst="rect">
            <a:avLst/>
          </a:prstGeom>
        </p:spPr>
        <p:txBody>
          <a:bodyPr lIns="0" tIns="0" rIns="0" bIns="0" rtlCol="0" anchor="t">
            <a:spAutoFit/>
          </a:bodyPr>
          <a:lstStyle/>
          <a:p>
            <a:pPr algn="ctr">
              <a:lnSpc>
                <a:spcPts val="4770"/>
              </a:lnSpc>
            </a:pPr>
            <a:r>
              <a:rPr lang="en-US" sz="3407" dirty="0">
                <a:solidFill>
                  <a:srgbClr val="FFFFFF"/>
                </a:solidFill>
                <a:latin typeface="Montaser Arabic Bold"/>
              </a:rPr>
              <a:t>RUTA DE INSAP</a:t>
            </a:r>
            <a:endParaRPr lang="en-US" sz="2807" dirty="0">
              <a:solidFill>
                <a:srgbClr val="FFFFFF"/>
              </a:solidFill>
              <a:latin typeface="Montaser Arabic Bold"/>
            </a:endParaRPr>
          </a:p>
        </p:txBody>
      </p:sp>
      <p:sp>
        <p:nvSpPr>
          <p:cNvPr id="13" name="Marcador de número de diapositiva 12">
            <a:extLst>
              <a:ext uri="{FF2B5EF4-FFF2-40B4-BE49-F238E27FC236}">
                <a16:creationId xmlns:a16="http://schemas.microsoft.com/office/drawing/2014/main" id="{425231AB-C0D3-00FD-9CA6-8CA6E7E36C0A}"/>
              </a:ext>
            </a:extLst>
          </p:cNvPr>
          <p:cNvSpPr>
            <a:spLocks noGrp="1"/>
          </p:cNvSpPr>
          <p:nvPr>
            <p:ph type="sldNum" sz="quarter" idx="12"/>
          </p:nvPr>
        </p:nvSpPr>
        <p:spPr/>
        <p:txBody>
          <a:bodyPr/>
          <a:lstStyle/>
          <a:p>
            <a:fld id="{B6F15528-21DE-4FAA-801E-634DDDAF4B2B}"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EDB0DE2-B6D0-0400-FAD9-99EB6058D234}"/>
              </a:ext>
            </a:extLst>
          </p:cNvPr>
          <p:cNvSpPr txBox="1"/>
          <p:nvPr/>
        </p:nvSpPr>
        <p:spPr>
          <a:xfrm>
            <a:off x="26428" y="179006"/>
            <a:ext cx="10717771" cy="925894"/>
          </a:xfrm>
          <a:prstGeom prst="rect">
            <a:avLst/>
          </a:prstGeom>
          <a:noFill/>
        </p:spPr>
        <p:txBody>
          <a:bodyPr wrap="square" rtlCol="0">
            <a:spAutoFit/>
          </a:bodyPr>
          <a:lstStyle>
            <a:defPPr>
              <a:defRPr lang="es-C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nSpc>
                <a:spcPts val="6549"/>
              </a:lnSpc>
            </a:pPr>
            <a:r>
              <a:rPr lang="en-US" sz="6000" dirty="0">
                <a:solidFill>
                  <a:srgbClr val="C00000"/>
                </a:solidFill>
                <a:latin typeface="Montaser Arabic Bold"/>
              </a:rPr>
              <a:t>G</a:t>
            </a:r>
            <a:r>
              <a:rPr lang="es-CR" sz="6000" dirty="0" err="1">
                <a:solidFill>
                  <a:srgbClr val="C00000"/>
                </a:solidFill>
                <a:latin typeface="Montaser Arabic Bold"/>
              </a:rPr>
              <a:t>eneralidades</a:t>
            </a:r>
            <a:r>
              <a:rPr lang="es-CR" sz="6000" dirty="0">
                <a:solidFill>
                  <a:srgbClr val="C00000"/>
                </a:solidFill>
                <a:latin typeface="Montaser Arabic Bold"/>
              </a:rPr>
              <a:t> de SAP</a:t>
            </a:r>
          </a:p>
        </p:txBody>
      </p:sp>
      <p:sp>
        <p:nvSpPr>
          <p:cNvPr id="4" name="Marcador de número de diapositiva 3">
            <a:extLst>
              <a:ext uri="{FF2B5EF4-FFF2-40B4-BE49-F238E27FC236}">
                <a16:creationId xmlns:a16="http://schemas.microsoft.com/office/drawing/2014/main" id="{BC1A9F28-C98A-CBD9-7A15-486FB0A1E3F5}"/>
              </a:ext>
            </a:extLst>
          </p:cNvPr>
          <p:cNvSpPr>
            <a:spLocks noGrp="1"/>
          </p:cNvSpPr>
          <p:nvPr>
            <p:ph type="sldNum" sz="quarter" idx="12"/>
          </p:nvPr>
        </p:nvSpPr>
        <p:spPr/>
        <p:txBody>
          <a:bodyPr/>
          <a:lstStyle>
            <a:defPPr>
              <a:defRPr lang="es-CR"/>
            </a:defPPr>
            <a:lvl1pPr marL="0" algn="l" defTabSz="2057400" rtl="0" eaLnBrk="1" latinLnBrk="0" hangingPunct="1">
              <a:defRPr sz="4050" kern="1200">
                <a:solidFill>
                  <a:schemeClr val="tx1"/>
                </a:solidFill>
                <a:latin typeface="+mn-lt"/>
                <a:ea typeface="+mn-ea"/>
                <a:cs typeface="+mn-cs"/>
              </a:defRPr>
            </a:lvl1pPr>
            <a:lvl2pPr marL="1028700" algn="l" defTabSz="2057400" rtl="0" eaLnBrk="1" latinLnBrk="0" hangingPunct="1">
              <a:defRPr sz="4050" kern="1200">
                <a:solidFill>
                  <a:schemeClr val="tx1"/>
                </a:solidFill>
                <a:latin typeface="+mn-lt"/>
                <a:ea typeface="+mn-ea"/>
                <a:cs typeface="+mn-cs"/>
              </a:defRPr>
            </a:lvl2pPr>
            <a:lvl3pPr marL="2057400" algn="l" defTabSz="2057400" rtl="0" eaLnBrk="1" latinLnBrk="0" hangingPunct="1">
              <a:defRPr sz="4050" kern="1200">
                <a:solidFill>
                  <a:schemeClr val="tx1"/>
                </a:solidFill>
                <a:latin typeface="+mn-lt"/>
                <a:ea typeface="+mn-ea"/>
                <a:cs typeface="+mn-cs"/>
              </a:defRPr>
            </a:lvl3pPr>
            <a:lvl4pPr marL="3086100" algn="l" defTabSz="2057400" rtl="0" eaLnBrk="1" latinLnBrk="0" hangingPunct="1">
              <a:defRPr sz="4050" kern="1200">
                <a:solidFill>
                  <a:schemeClr val="tx1"/>
                </a:solidFill>
                <a:latin typeface="+mn-lt"/>
                <a:ea typeface="+mn-ea"/>
                <a:cs typeface="+mn-cs"/>
              </a:defRPr>
            </a:lvl4pPr>
            <a:lvl5pPr marL="4114800" algn="l" defTabSz="2057400" rtl="0" eaLnBrk="1" latinLnBrk="0" hangingPunct="1">
              <a:defRPr sz="4050" kern="1200">
                <a:solidFill>
                  <a:schemeClr val="tx1"/>
                </a:solidFill>
                <a:latin typeface="+mn-lt"/>
                <a:ea typeface="+mn-ea"/>
                <a:cs typeface="+mn-cs"/>
              </a:defRPr>
            </a:lvl5pPr>
            <a:lvl6pPr marL="5143500" algn="l" defTabSz="2057400" rtl="0" eaLnBrk="1" latinLnBrk="0" hangingPunct="1">
              <a:defRPr sz="4050" kern="1200">
                <a:solidFill>
                  <a:schemeClr val="tx1"/>
                </a:solidFill>
                <a:latin typeface="+mn-lt"/>
                <a:ea typeface="+mn-ea"/>
                <a:cs typeface="+mn-cs"/>
              </a:defRPr>
            </a:lvl6pPr>
            <a:lvl7pPr marL="6172200" algn="l" defTabSz="2057400" rtl="0" eaLnBrk="1" latinLnBrk="0" hangingPunct="1">
              <a:defRPr sz="4050" kern="1200">
                <a:solidFill>
                  <a:schemeClr val="tx1"/>
                </a:solidFill>
                <a:latin typeface="+mn-lt"/>
                <a:ea typeface="+mn-ea"/>
                <a:cs typeface="+mn-cs"/>
              </a:defRPr>
            </a:lvl7pPr>
            <a:lvl8pPr marL="7200900" algn="l" defTabSz="2057400" rtl="0" eaLnBrk="1" latinLnBrk="0" hangingPunct="1">
              <a:defRPr sz="4050" kern="1200">
                <a:solidFill>
                  <a:schemeClr val="tx1"/>
                </a:solidFill>
                <a:latin typeface="+mn-lt"/>
                <a:ea typeface="+mn-ea"/>
                <a:cs typeface="+mn-cs"/>
              </a:defRPr>
            </a:lvl8pPr>
            <a:lvl9pPr marL="8229600" algn="l" defTabSz="2057400" rtl="0" eaLnBrk="1" latinLnBrk="0" hangingPunct="1">
              <a:defRPr sz="4050" kern="1200">
                <a:solidFill>
                  <a:schemeClr val="tx1"/>
                </a:solidFill>
                <a:latin typeface="+mn-lt"/>
                <a:ea typeface="+mn-ea"/>
                <a:cs typeface="+mn-cs"/>
              </a:defRPr>
            </a:lvl9pPr>
          </a:lstStyle>
          <a:p>
            <a:fld id="{B6F15528-21DE-4FAA-801E-634DDDAF4B2B}" type="slidenum">
              <a:rPr lang="en-US" smtClean="0"/>
              <a:pPr/>
              <a:t>6</a:t>
            </a:fld>
            <a:endParaRPr lang="en-US" dirty="0"/>
          </a:p>
        </p:txBody>
      </p:sp>
      <p:sp>
        <p:nvSpPr>
          <p:cNvPr id="5" name="CuadroTexto 4">
            <a:extLst>
              <a:ext uri="{FF2B5EF4-FFF2-40B4-BE49-F238E27FC236}">
                <a16:creationId xmlns:a16="http://schemas.microsoft.com/office/drawing/2014/main" id="{0734F4D4-B06F-B59D-FE58-29E2425BB6B6}"/>
              </a:ext>
            </a:extLst>
          </p:cNvPr>
          <p:cNvSpPr txBox="1"/>
          <p:nvPr/>
        </p:nvSpPr>
        <p:spPr>
          <a:xfrm>
            <a:off x="533400" y="1866900"/>
            <a:ext cx="17754600" cy="2600232"/>
          </a:xfrm>
          <a:prstGeom prst="rect">
            <a:avLst/>
          </a:prstGeom>
          <a:noFill/>
        </p:spPr>
        <p:txBody>
          <a:bodyPr wrap="square">
            <a:spAutoFit/>
          </a:bodyPr>
          <a:lstStyle>
            <a:defPPr>
              <a:defRPr lang="es-C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s-CR" sz="3200" dirty="0">
                <a:latin typeface="Arial" panose="020B0604020202020204" pitchFamily="34" charset="0"/>
                <a:cs typeface="Arial" panose="020B0604020202020204" pitchFamily="34" charset="0"/>
              </a:rPr>
              <a:t>Las generalidades de SAP como los accesos , modificación de vistas, comandos y filtros, estarán disponibles en un enlace aparte.</a:t>
            </a:r>
          </a:p>
          <a:p>
            <a:endParaRPr lang="es-CR" sz="3200" dirty="0">
              <a:latin typeface="Arial" panose="020B0604020202020204" pitchFamily="34" charset="0"/>
              <a:cs typeface="Arial" panose="020B0604020202020204" pitchFamily="34" charset="0"/>
            </a:endParaRPr>
          </a:p>
          <a:p>
            <a:r>
              <a:rPr lang="es-CR" sz="3200" dirty="0">
                <a:latin typeface="Arial" panose="020B0604020202020204" pitchFamily="34" charset="0"/>
                <a:cs typeface="Arial" panose="020B0604020202020204" pitchFamily="34" charset="0"/>
              </a:rPr>
              <a:t> Por favor, haga clic en el enlace proporcionado para obtener información detallada y recursos adicionales sobre estos temas, elija el sistema al que necesita consultar:</a:t>
            </a:r>
          </a:p>
        </p:txBody>
      </p:sp>
      <p:pic>
        <p:nvPicPr>
          <p:cNvPr id="6" name="Imagen 5" descr="Icono&#10;&#10;Descripción generada automáticamente">
            <a:extLst>
              <a:ext uri="{FF2B5EF4-FFF2-40B4-BE49-F238E27FC236}">
                <a16:creationId xmlns:a16="http://schemas.microsoft.com/office/drawing/2014/main" id="{489C6815-D4DE-7018-BE17-3D3D01782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128" y="4792483"/>
            <a:ext cx="1397372" cy="1397372"/>
          </a:xfrm>
          <a:prstGeom prst="rect">
            <a:avLst/>
          </a:prstGeom>
        </p:spPr>
      </p:pic>
      <p:pic>
        <p:nvPicPr>
          <p:cNvPr id="11" name="Imagen 10" descr="Un dibujo de una cara feliz&#10;&#10;Descripción generada automáticamente con confianza baja">
            <a:extLst>
              <a:ext uri="{FF2B5EF4-FFF2-40B4-BE49-F238E27FC236}">
                <a16:creationId xmlns:a16="http://schemas.microsoft.com/office/drawing/2014/main" id="{E7ED0139-9556-4A85-F6B7-4887F7843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720" y="6599486"/>
            <a:ext cx="1578189" cy="861774"/>
          </a:xfrm>
          <a:prstGeom prst="rect">
            <a:avLst/>
          </a:prstGeom>
        </p:spPr>
      </p:pic>
      <p:grpSp>
        <p:nvGrpSpPr>
          <p:cNvPr id="17" name="Grupo 16">
            <a:extLst>
              <a:ext uri="{FF2B5EF4-FFF2-40B4-BE49-F238E27FC236}">
                <a16:creationId xmlns:a16="http://schemas.microsoft.com/office/drawing/2014/main" id="{3529E013-05A0-8DAC-11F6-9A03C412B33C}"/>
              </a:ext>
            </a:extLst>
          </p:cNvPr>
          <p:cNvGrpSpPr/>
          <p:nvPr/>
        </p:nvGrpSpPr>
        <p:grpSpPr>
          <a:xfrm>
            <a:off x="2162909" y="5132924"/>
            <a:ext cx="3813651" cy="929279"/>
            <a:chOff x="2162908" y="5132927"/>
            <a:chExt cx="3813651" cy="929279"/>
          </a:xfrm>
        </p:grpSpPr>
        <p:sp>
          <p:nvSpPr>
            <p:cNvPr id="10" name="CuadroTexto 9">
              <a:extLst>
                <a:ext uri="{FF2B5EF4-FFF2-40B4-BE49-F238E27FC236}">
                  <a16:creationId xmlns:a16="http://schemas.microsoft.com/office/drawing/2014/main" id="{61DF32CA-6757-1422-7A41-5FD9AAC4089F}"/>
                </a:ext>
              </a:extLst>
            </p:cNvPr>
            <p:cNvSpPr txBox="1"/>
            <p:nvPr/>
          </p:nvSpPr>
          <p:spPr>
            <a:xfrm>
              <a:off x="2162908" y="5154073"/>
              <a:ext cx="3368174" cy="908133"/>
            </a:xfrm>
            <a:prstGeom prst="rect">
              <a:avLst/>
            </a:prstGeom>
            <a:noFill/>
          </p:spPr>
          <p:txBody>
            <a:bodyPr wrap="square" rtlCol="0">
              <a:spAutoFit/>
            </a:bodyPr>
            <a:lstStyle>
              <a:defPPr>
                <a:defRPr lang="es-C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s-CR" sz="5001" b="1" dirty="0" err="1">
                  <a:solidFill>
                    <a:schemeClr val="tx2"/>
                  </a:solidFill>
                  <a:latin typeface="72 Black" panose="020B0A04030603020204" pitchFamily="34" charset="0"/>
                  <a:cs typeface="72 Black" panose="020B0A04030603020204" pitchFamily="34" charset="0"/>
                </a:rPr>
                <a:t>Sap</a:t>
              </a:r>
              <a:r>
                <a:rPr lang="es-CR" sz="5001" b="1" dirty="0">
                  <a:solidFill>
                    <a:schemeClr val="tx2"/>
                  </a:solidFill>
                  <a:latin typeface="72 Black" panose="020B0A04030603020204" pitchFamily="34" charset="0"/>
                  <a:cs typeface="72 Black" panose="020B0A04030603020204" pitchFamily="34" charset="0"/>
                </a:rPr>
                <a:t> GUI</a:t>
              </a:r>
            </a:p>
          </p:txBody>
        </p:sp>
        <p:pic>
          <p:nvPicPr>
            <p:cNvPr id="13" name="Gráfico 12" descr="Reproducir con relleno sólido">
              <a:hlinkClick r:id="rId4"/>
              <a:extLst>
                <a:ext uri="{FF2B5EF4-FFF2-40B4-BE49-F238E27FC236}">
                  <a16:creationId xmlns:a16="http://schemas.microsoft.com/office/drawing/2014/main" id="{1DC6E7E9-785B-3C36-2F62-CE86667F99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62159" y="5132927"/>
              <a:ext cx="914400" cy="914400"/>
            </a:xfrm>
            <a:prstGeom prst="rect">
              <a:avLst/>
            </a:prstGeom>
          </p:spPr>
        </p:pic>
      </p:grpSp>
      <p:grpSp>
        <p:nvGrpSpPr>
          <p:cNvPr id="18" name="Grupo 17">
            <a:extLst>
              <a:ext uri="{FF2B5EF4-FFF2-40B4-BE49-F238E27FC236}">
                <a16:creationId xmlns:a16="http://schemas.microsoft.com/office/drawing/2014/main" id="{37B8D377-DA0F-804C-DDFC-31EF22BC7AE6}"/>
              </a:ext>
            </a:extLst>
          </p:cNvPr>
          <p:cNvGrpSpPr/>
          <p:nvPr/>
        </p:nvGrpSpPr>
        <p:grpSpPr>
          <a:xfrm>
            <a:off x="2162909" y="6508263"/>
            <a:ext cx="3825374" cy="960759"/>
            <a:chOff x="2162908" y="6508263"/>
            <a:chExt cx="3825374" cy="960759"/>
          </a:xfrm>
        </p:grpSpPr>
        <p:sp>
          <p:nvSpPr>
            <p:cNvPr id="7" name="CuadroTexto 6">
              <a:extLst>
                <a:ext uri="{FF2B5EF4-FFF2-40B4-BE49-F238E27FC236}">
                  <a16:creationId xmlns:a16="http://schemas.microsoft.com/office/drawing/2014/main" id="{6C56B072-E5F9-F244-8815-5A3D820DFC86}"/>
                </a:ext>
              </a:extLst>
            </p:cNvPr>
            <p:cNvSpPr txBox="1"/>
            <p:nvPr/>
          </p:nvSpPr>
          <p:spPr>
            <a:xfrm>
              <a:off x="2162908" y="6560889"/>
              <a:ext cx="3368174" cy="908133"/>
            </a:xfrm>
            <a:prstGeom prst="rect">
              <a:avLst/>
            </a:prstGeom>
            <a:noFill/>
          </p:spPr>
          <p:txBody>
            <a:bodyPr wrap="square" rtlCol="0">
              <a:spAutoFit/>
            </a:bodyPr>
            <a:lstStyle>
              <a:defPPr>
                <a:defRPr lang="es-C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s-CR" sz="5001" b="1" dirty="0" err="1">
                  <a:solidFill>
                    <a:schemeClr val="tx2"/>
                  </a:solidFill>
                  <a:latin typeface="72 Black" panose="020B0A04030603020204" pitchFamily="34" charset="0"/>
                  <a:cs typeface="72 Black" panose="020B0A04030603020204" pitchFamily="34" charset="0"/>
                </a:rPr>
                <a:t>Sap</a:t>
              </a:r>
              <a:r>
                <a:rPr lang="es-CR" sz="5001" b="1" dirty="0">
                  <a:solidFill>
                    <a:schemeClr val="tx2"/>
                  </a:solidFill>
                  <a:latin typeface="72 Black" panose="020B0A04030603020204" pitchFamily="34" charset="0"/>
                  <a:cs typeface="72 Black" panose="020B0A04030603020204" pitchFamily="34" charset="0"/>
                </a:rPr>
                <a:t> Fiori</a:t>
              </a:r>
            </a:p>
          </p:txBody>
        </p:sp>
        <p:pic>
          <p:nvPicPr>
            <p:cNvPr id="16" name="Gráfico 15" descr="Reproducir con relleno sólido">
              <a:hlinkClick r:id="rId7"/>
              <a:extLst>
                <a:ext uri="{FF2B5EF4-FFF2-40B4-BE49-F238E27FC236}">
                  <a16:creationId xmlns:a16="http://schemas.microsoft.com/office/drawing/2014/main" id="{53651EC7-09DB-7FAD-9C87-F664DCD2F1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73882" y="6508263"/>
              <a:ext cx="914400" cy="914400"/>
            </a:xfrm>
            <a:prstGeom prst="rect">
              <a:avLst/>
            </a:prstGeom>
          </p:spPr>
        </p:pic>
      </p:grpSp>
    </p:spTree>
    <p:extLst>
      <p:ext uri="{BB962C8B-B14F-4D97-AF65-F5344CB8AC3E}">
        <p14:creationId xmlns:p14="http://schemas.microsoft.com/office/powerpoint/2010/main" val="2041668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8BFCDE7-0AE5-B745-D0D8-E102072CEFD3}"/>
              </a:ext>
            </a:extLst>
          </p:cNvPr>
          <p:cNvSpPr>
            <a:spLocks noGrp="1"/>
          </p:cNvSpPr>
          <p:nvPr>
            <p:ph type="title"/>
          </p:nvPr>
        </p:nvSpPr>
        <p:spPr>
          <a:xfrm>
            <a:off x="159834" y="213053"/>
            <a:ext cx="12496800" cy="853417"/>
          </a:xfrm>
        </p:spPr>
        <p:txBody>
          <a:bodyPr>
            <a:normAutofit/>
          </a:bodyPr>
          <a:lstStyle/>
          <a:p>
            <a:pPr algn="l">
              <a:lnSpc>
                <a:spcPts val="6549"/>
              </a:lnSpc>
            </a:pPr>
            <a:r>
              <a:rPr lang="es-CR" dirty="0">
                <a:solidFill>
                  <a:srgbClr val="C00000"/>
                </a:solidFill>
                <a:latin typeface="Montaser Arabic Bold"/>
                <a:ea typeface="+mn-ea"/>
                <a:cs typeface="+mn-cs"/>
              </a:rPr>
              <a:t>DIAGRAMA DE FLUJO XXXXXX</a:t>
            </a:r>
            <a:endParaRPr lang="es-ES" dirty="0">
              <a:solidFill>
                <a:srgbClr val="C00000"/>
              </a:solidFill>
              <a:latin typeface="Montaser Arabic Bold"/>
              <a:ea typeface="+mn-ea"/>
              <a:cs typeface="+mn-cs"/>
            </a:endParaRPr>
          </a:p>
        </p:txBody>
      </p:sp>
      <p:sp>
        <p:nvSpPr>
          <p:cNvPr id="2" name="Marcador de número de diapositiva 1">
            <a:extLst>
              <a:ext uri="{FF2B5EF4-FFF2-40B4-BE49-F238E27FC236}">
                <a16:creationId xmlns:a16="http://schemas.microsoft.com/office/drawing/2014/main" id="{E9A6ADBC-463F-D4B8-A81F-B16BE6F615A2}"/>
              </a:ext>
            </a:extLst>
          </p:cNvPr>
          <p:cNvSpPr>
            <a:spLocks noGrp="1"/>
          </p:cNvSpPr>
          <p:nvPr>
            <p:ph type="sldNum" sz="quarter" idx="12"/>
          </p:nvPr>
        </p:nvSpPr>
        <p:spPr>
          <a:xfrm>
            <a:off x="15994566" y="457200"/>
            <a:ext cx="2133600" cy="365125"/>
          </a:xfrm>
        </p:spPr>
        <p:txBody>
          <a:bodyPr/>
          <a:lstStyle/>
          <a:p>
            <a:fld id="{B6F15528-21DE-4FAA-801E-634DDDAF4B2B}" type="slidenum">
              <a:rPr lang="en-US" smtClean="0"/>
              <a:pPr/>
              <a:t>7</a:t>
            </a:fld>
            <a:endParaRPr lang="en-US" dirty="0"/>
          </a:p>
        </p:txBody>
      </p:sp>
    </p:spTree>
    <p:extLst>
      <p:ext uri="{BB962C8B-B14F-4D97-AF65-F5344CB8AC3E}">
        <p14:creationId xmlns:p14="http://schemas.microsoft.com/office/powerpoint/2010/main" val="2467375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7">
            <a:extLst>
              <a:ext uri="{FF2B5EF4-FFF2-40B4-BE49-F238E27FC236}">
                <a16:creationId xmlns:a16="http://schemas.microsoft.com/office/drawing/2014/main" id="{9E46EDA1-8122-D04F-07D1-AFB19D534D40}"/>
              </a:ext>
            </a:extLst>
          </p:cNvPr>
          <p:cNvSpPr txBox="1"/>
          <p:nvPr/>
        </p:nvSpPr>
        <p:spPr>
          <a:xfrm>
            <a:off x="76200" y="266700"/>
            <a:ext cx="11885405" cy="764633"/>
          </a:xfrm>
          <a:prstGeom prst="rect">
            <a:avLst/>
          </a:prstGeom>
        </p:spPr>
        <p:txBody>
          <a:bodyPr vert="horz" lIns="91440" tIns="45720" rIns="91440" bIns="45720" rtlCol="0" anchor="ctr">
            <a:noAutofit/>
          </a:bodyPr>
          <a:lstStyle>
            <a:lvl1pPr>
              <a:lnSpc>
                <a:spcPts val="6549"/>
              </a:lnSpc>
              <a:spcBef>
                <a:spcPct val="0"/>
              </a:spcBef>
              <a:buNone/>
              <a:defRPr sz="4400">
                <a:solidFill>
                  <a:srgbClr val="C00000"/>
                </a:solidFill>
                <a:latin typeface="Montaser Arabic Bold"/>
              </a:defRPr>
            </a:lvl1pPr>
          </a:lstStyle>
          <a:p>
            <a:r>
              <a:rPr lang="en-US" sz="6000" dirty="0" err="1"/>
              <a:t>Así</a:t>
            </a:r>
            <a:r>
              <a:rPr lang="en-US" sz="6000" dirty="0"/>
              <a:t> cambia </a:t>
            </a:r>
            <a:r>
              <a:rPr lang="en-US" sz="6000" dirty="0" err="1"/>
              <a:t>nuestra</a:t>
            </a:r>
            <a:r>
              <a:rPr lang="en-US" sz="6000" dirty="0"/>
              <a:t> </a:t>
            </a:r>
            <a:r>
              <a:rPr lang="en-US" sz="6000" dirty="0" err="1"/>
              <a:t>área</a:t>
            </a:r>
            <a:endParaRPr lang="en-US" sz="6000" dirty="0"/>
          </a:p>
        </p:txBody>
      </p:sp>
      <p:sp>
        <p:nvSpPr>
          <p:cNvPr id="6" name="Marcador de número de diapositiva 5">
            <a:extLst>
              <a:ext uri="{FF2B5EF4-FFF2-40B4-BE49-F238E27FC236}">
                <a16:creationId xmlns:a16="http://schemas.microsoft.com/office/drawing/2014/main" id="{53D41EF2-449A-74AA-7981-E81ABB88F750}"/>
              </a:ext>
            </a:extLst>
          </p:cNvPr>
          <p:cNvSpPr>
            <a:spLocks noGrp="1"/>
          </p:cNvSpPr>
          <p:nvPr>
            <p:ph type="sldNum" sz="quarter" idx="12"/>
          </p:nvPr>
        </p:nvSpPr>
        <p:spPr/>
        <p:txBody>
          <a:bodyPr/>
          <a:lstStyle/>
          <a:p>
            <a:fld id="{B6F15528-21DE-4FAA-801E-634DDDAF4B2B}" type="slidenum">
              <a:rPr lang="en-US" smtClean="0"/>
              <a:pPr/>
              <a:t>8</a:t>
            </a:fld>
            <a:endParaRPr lang="en-US" dirty="0"/>
          </a:p>
        </p:txBody>
      </p:sp>
      <p:sp>
        <p:nvSpPr>
          <p:cNvPr id="4" name="CuadroTexto 3">
            <a:extLst>
              <a:ext uri="{FF2B5EF4-FFF2-40B4-BE49-F238E27FC236}">
                <a16:creationId xmlns:a16="http://schemas.microsoft.com/office/drawing/2014/main" id="{8BBE276F-3A9C-B274-1E97-AD6EC04E6832}"/>
              </a:ext>
            </a:extLst>
          </p:cNvPr>
          <p:cNvSpPr txBox="1"/>
          <p:nvPr/>
        </p:nvSpPr>
        <p:spPr>
          <a:xfrm>
            <a:off x="1049214" y="1866900"/>
            <a:ext cx="15257585" cy="4524315"/>
          </a:xfrm>
          <a:prstGeom prst="rect">
            <a:avLst/>
          </a:prstGeom>
          <a:noFill/>
        </p:spPr>
        <p:txBody>
          <a:bodyPr wrap="square">
            <a:spAutoFit/>
          </a:bodyPr>
          <a:lstStyle/>
          <a:p>
            <a:r>
              <a:rPr lang="es-CR" sz="3200" dirty="0">
                <a:latin typeface="Arial" panose="020B0604020202020204" pitchFamily="34" charset="0"/>
                <a:cs typeface="Arial" panose="020B0604020202020204" pitchFamily="34" charset="0"/>
              </a:rPr>
              <a:t>El proceso de conteo de inventarios cambia de un método manual en hojas a uno digital mediante el uso de dispositivos móviles con acceso directo a SAP, donde el personal registra las cantidades en el sistema.</a:t>
            </a:r>
          </a:p>
          <a:p>
            <a:endParaRPr lang="es-CR" sz="3200" dirty="0">
              <a:latin typeface="Arial" panose="020B0604020202020204" pitchFamily="34" charset="0"/>
              <a:cs typeface="Arial" panose="020B0604020202020204" pitchFamily="34" charset="0"/>
            </a:endParaRPr>
          </a:p>
          <a:p>
            <a:r>
              <a:rPr lang="es-CR" sz="3200" dirty="0">
                <a:latin typeface="Arial" panose="020B0604020202020204" pitchFamily="34" charset="0"/>
                <a:cs typeface="Arial" panose="020B0604020202020204" pitchFamily="34" charset="0"/>
              </a:rPr>
              <a:t> La supervisión y gestión de diferencias se automatizan, así como la compensación de diferencias, eliminando la necesidad de ajustes manuales. </a:t>
            </a:r>
          </a:p>
          <a:p>
            <a:endParaRPr lang="es-CR" sz="3200" dirty="0">
              <a:latin typeface="Arial" panose="020B0604020202020204" pitchFamily="34" charset="0"/>
              <a:cs typeface="Arial" panose="020B0604020202020204" pitchFamily="34" charset="0"/>
            </a:endParaRPr>
          </a:p>
          <a:p>
            <a:r>
              <a:rPr lang="es-CR" sz="3200" dirty="0">
                <a:latin typeface="Arial" panose="020B0604020202020204" pitchFamily="34" charset="0"/>
                <a:cs typeface="Arial" panose="020B0604020202020204" pitchFamily="34" charset="0"/>
              </a:rPr>
              <a:t>Además, los datos de inventario se actualizan en tiempo real, mejorando la eficiencia, precisión y trazabilidad de las actividades de conteo y ajustes.</a:t>
            </a:r>
          </a:p>
        </p:txBody>
      </p:sp>
    </p:spTree>
    <p:extLst>
      <p:ext uri="{BB962C8B-B14F-4D97-AF65-F5344CB8AC3E}">
        <p14:creationId xmlns:p14="http://schemas.microsoft.com/office/powerpoint/2010/main" val="3741412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s-CR" dirty="0"/>
          </a:p>
        </p:txBody>
      </p:sp>
      <p:grpSp>
        <p:nvGrpSpPr>
          <p:cNvPr id="3" name="Group 3"/>
          <p:cNvGrpSpPr/>
          <p:nvPr/>
        </p:nvGrpSpPr>
        <p:grpSpPr>
          <a:xfrm>
            <a:off x="-622312" y="5394488"/>
            <a:ext cx="19920324" cy="5728733"/>
            <a:chOff x="0" y="0"/>
            <a:chExt cx="3228754" cy="928533"/>
          </a:xfrm>
        </p:grpSpPr>
        <p:sp>
          <p:nvSpPr>
            <p:cNvPr id="4" name="Freeform 4"/>
            <p:cNvSpPr/>
            <p:nvPr/>
          </p:nvSpPr>
          <p:spPr>
            <a:xfrm>
              <a:off x="0" y="0"/>
              <a:ext cx="3228754" cy="928533"/>
            </a:xfrm>
            <a:custGeom>
              <a:avLst/>
              <a:gdLst/>
              <a:ahLst/>
              <a:cxnLst/>
              <a:rect l="l" t="t" r="r" b="b"/>
              <a:pathLst>
                <a:path w="3228754" h="928533">
                  <a:moveTo>
                    <a:pt x="20598" y="0"/>
                  </a:moveTo>
                  <a:lnTo>
                    <a:pt x="3208156" y="0"/>
                  </a:lnTo>
                  <a:cubicBezTo>
                    <a:pt x="3213619" y="0"/>
                    <a:pt x="3218859" y="2170"/>
                    <a:pt x="3222722" y="6033"/>
                  </a:cubicBezTo>
                  <a:cubicBezTo>
                    <a:pt x="3226584" y="9896"/>
                    <a:pt x="3228754" y="15135"/>
                    <a:pt x="3228754" y="20598"/>
                  </a:cubicBezTo>
                  <a:lnTo>
                    <a:pt x="3228754" y="907935"/>
                  </a:lnTo>
                  <a:cubicBezTo>
                    <a:pt x="3228754" y="919311"/>
                    <a:pt x="3219532" y="928533"/>
                    <a:pt x="3208156" y="928533"/>
                  </a:cubicBezTo>
                  <a:lnTo>
                    <a:pt x="20598" y="928533"/>
                  </a:lnTo>
                  <a:cubicBezTo>
                    <a:pt x="9222" y="928533"/>
                    <a:pt x="0" y="919311"/>
                    <a:pt x="0" y="907935"/>
                  </a:cubicBezTo>
                  <a:lnTo>
                    <a:pt x="0" y="20598"/>
                  </a:lnTo>
                  <a:cubicBezTo>
                    <a:pt x="0" y="9222"/>
                    <a:pt x="9222" y="0"/>
                    <a:pt x="20598" y="0"/>
                  </a:cubicBezTo>
                  <a:close/>
                </a:path>
              </a:pathLst>
            </a:custGeom>
            <a:solidFill>
              <a:srgbClr val="FFFFFF"/>
            </a:solidFill>
          </p:spPr>
          <p:txBody>
            <a:bodyPr/>
            <a:lstStyle/>
            <a:p>
              <a:endParaRPr lang="es-CR" dirty="0"/>
            </a:p>
          </p:txBody>
        </p:sp>
        <p:sp>
          <p:nvSpPr>
            <p:cNvPr id="5" name="TextBox 5"/>
            <p:cNvSpPr txBox="1"/>
            <p:nvPr/>
          </p:nvSpPr>
          <p:spPr>
            <a:xfrm>
              <a:off x="0" y="-47625"/>
              <a:ext cx="3228754" cy="976158"/>
            </a:xfrm>
            <a:prstGeom prst="rect">
              <a:avLst/>
            </a:prstGeom>
          </p:spPr>
          <p:txBody>
            <a:bodyPr lIns="82547" tIns="82547" rIns="82547" bIns="82547" rtlCol="0" anchor="ctr"/>
            <a:lstStyle/>
            <a:p>
              <a:pPr algn="ctr">
                <a:lnSpc>
                  <a:spcPts val="3573"/>
                </a:lnSpc>
              </a:pPr>
              <a:endParaRPr dirty="0"/>
            </a:p>
          </p:txBody>
        </p:sp>
      </p:grpSp>
      <p:sp>
        <p:nvSpPr>
          <p:cNvPr id="6" name="Freeform 6"/>
          <p:cNvSpPr/>
          <p:nvPr/>
        </p:nvSpPr>
        <p:spPr>
          <a:xfrm flipH="1">
            <a:off x="13823385" y="5974499"/>
            <a:ext cx="3606567" cy="4007297"/>
          </a:xfrm>
          <a:custGeom>
            <a:avLst/>
            <a:gdLst/>
            <a:ahLst/>
            <a:cxnLst/>
            <a:rect l="l" t="t" r="r" b="b"/>
            <a:pathLst>
              <a:path w="3606567" h="4007297">
                <a:moveTo>
                  <a:pt x="3606567" y="0"/>
                </a:moveTo>
                <a:lnTo>
                  <a:pt x="0" y="0"/>
                </a:lnTo>
                <a:lnTo>
                  <a:pt x="0" y="4007298"/>
                </a:lnTo>
                <a:lnTo>
                  <a:pt x="3606567" y="4007298"/>
                </a:lnTo>
                <a:lnTo>
                  <a:pt x="360656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R" dirty="0"/>
          </a:p>
        </p:txBody>
      </p:sp>
      <p:grpSp>
        <p:nvGrpSpPr>
          <p:cNvPr id="7" name="Group 7"/>
          <p:cNvGrpSpPr>
            <a:grpSpLocks noChangeAspect="1"/>
          </p:cNvGrpSpPr>
          <p:nvPr/>
        </p:nvGrpSpPr>
        <p:grpSpPr>
          <a:xfrm>
            <a:off x="14099244" y="6759824"/>
            <a:ext cx="3054849" cy="3054837"/>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7034" r="-17034"/>
              </a:stretch>
            </a:blipFill>
          </p:spPr>
          <p:txBody>
            <a:bodyPr/>
            <a:lstStyle/>
            <a:p>
              <a:endParaRPr lang="es-CR" dirty="0"/>
            </a:p>
          </p:txBody>
        </p:sp>
      </p:grpSp>
      <p:grpSp>
        <p:nvGrpSpPr>
          <p:cNvPr id="9" name="Group 9"/>
          <p:cNvGrpSpPr/>
          <p:nvPr/>
        </p:nvGrpSpPr>
        <p:grpSpPr>
          <a:xfrm>
            <a:off x="61620" y="9258300"/>
            <a:ext cx="2899119" cy="691337"/>
            <a:chOff x="0" y="0"/>
            <a:chExt cx="730754" cy="174259"/>
          </a:xfrm>
        </p:grpSpPr>
        <p:sp>
          <p:nvSpPr>
            <p:cNvPr id="10" name="Freeform 10"/>
            <p:cNvSpPr/>
            <p:nvPr/>
          </p:nvSpPr>
          <p:spPr>
            <a:xfrm>
              <a:off x="0" y="0"/>
              <a:ext cx="730754" cy="174259"/>
            </a:xfrm>
            <a:custGeom>
              <a:avLst/>
              <a:gdLst/>
              <a:ahLst/>
              <a:cxnLst/>
              <a:rect l="l" t="t" r="r" b="b"/>
              <a:pathLst>
                <a:path w="730754" h="174259">
                  <a:moveTo>
                    <a:pt x="87129" y="0"/>
                  </a:moveTo>
                  <a:lnTo>
                    <a:pt x="643624" y="0"/>
                  </a:lnTo>
                  <a:cubicBezTo>
                    <a:pt x="691744" y="0"/>
                    <a:pt x="730754" y="39009"/>
                    <a:pt x="730754" y="87129"/>
                  </a:cubicBezTo>
                  <a:lnTo>
                    <a:pt x="730754" y="87129"/>
                  </a:lnTo>
                  <a:cubicBezTo>
                    <a:pt x="730754" y="110238"/>
                    <a:pt x="721574" y="132399"/>
                    <a:pt x="705234" y="148739"/>
                  </a:cubicBezTo>
                  <a:cubicBezTo>
                    <a:pt x="688894" y="165079"/>
                    <a:pt x="666732" y="174259"/>
                    <a:pt x="643624" y="174259"/>
                  </a:cubicBezTo>
                  <a:lnTo>
                    <a:pt x="87129" y="174259"/>
                  </a:lnTo>
                  <a:cubicBezTo>
                    <a:pt x="39009" y="174259"/>
                    <a:pt x="0" y="135250"/>
                    <a:pt x="0" y="87129"/>
                  </a:cubicBezTo>
                  <a:lnTo>
                    <a:pt x="0" y="87129"/>
                  </a:lnTo>
                  <a:cubicBezTo>
                    <a:pt x="0" y="39009"/>
                    <a:pt x="39009" y="0"/>
                    <a:pt x="87129" y="0"/>
                  </a:cubicBezTo>
                  <a:close/>
                </a:path>
              </a:pathLst>
            </a:custGeom>
            <a:solidFill>
              <a:srgbClr val="A7A9AC"/>
            </a:solidFill>
          </p:spPr>
          <p:txBody>
            <a:bodyPr/>
            <a:lstStyle/>
            <a:p>
              <a:endParaRPr lang="es-CR" dirty="0"/>
            </a:p>
          </p:txBody>
        </p:sp>
        <p:sp>
          <p:nvSpPr>
            <p:cNvPr id="11" name="TextBox 11"/>
            <p:cNvSpPr txBox="1"/>
            <p:nvPr/>
          </p:nvSpPr>
          <p:spPr>
            <a:xfrm>
              <a:off x="0" y="-38100"/>
              <a:ext cx="730754" cy="212359"/>
            </a:xfrm>
            <a:prstGeom prst="rect">
              <a:avLst/>
            </a:prstGeom>
          </p:spPr>
          <p:txBody>
            <a:bodyPr lIns="59054" tIns="59054" rIns="59054" bIns="59054" rtlCol="0" anchor="ctr"/>
            <a:lstStyle/>
            <a:p>
              <a:pPr algn="ctr">
                <a:lnSpc>
                  <a:spcPts val="2570"/>
                </a:lnSpc>
              </a:pPr>
              <a:r>
                <a:rPr lang="en-US" sz="1836" spc="365" dirty="0">
                  <a:solidFill>
                    <a:srgbClr val="961A22"/>
                  </a:solidFill>
                  <a:latin typeface="Montserrat Bold"/>
                </a:rPr>
                <a:t>+COMPETITIVOS</a:t>
              </a:r>
            </a:p>
          </p:txBody>
        </p:sp>
      </p:grpSp>
      <p:grpSp>
        <p:nvGrpSpPr>
          <p:cNvPr id="12" name="Group 12"/>
          <p:cNvGrpSpPr/>
          <p:nvPr/>
        </p:nvGrpSpPr>
        <p:grpSpPr>
          <a:xfrm>
            <a:off x="3106364" y="9258300"/>
            <a:ext cx="2899119" cy="691337"/>
            <a:chOff x="0" y="0"/>
            <a:chExt cx="730754" cy="174259"/>
          </a:xfrm>
        </p:grpSpPr>
        <p:sp>
          <p:nvSpPr>
            <p:cNvPr id="13" name="Freeform 13"/>
            <p:cNvSpPr/>
            <p:nvPr/>
          </p:nvSpPr>
          <p:spPr>
            <a:xfrm>
              <a:off x="0" y="0"/>
              <a:ext cx="730754" cy="174259"/>
            </a:xfrm>
            <a:custGeom>
              <a:avLst/>
              <a:gdLst/>
              <a:ahLst/>
              <a:cxnLst/>
              <a:rect l="l" t="t" r="r" b="b"/>
              <a:pathLst>
                <a:path w="730754" h="174259">
                  <a:moveTo>
                    <a:pt x="87129" y="0"/>
                  </a:moveTo>
                  <a:lnTo>
                    <a:pt x="643624" y="0"/>
                  </a:lnTo>
                  <a:cubicBezTo>
                    <a:pt x="691744" y="0"/>
                    <a:pt x="730754" y="39009"/>
                    <a:pt x="730754" y="87129"/>
                  </a:cubicBezTo>
                  <a:lnTo>
                    <a:pt x="730754" y="87129"/>
                  </a:lnTo>
                  <a:cubicBezTo>
                    <a:pt x="730754" y="110238"/>
                    <a:pt x="721574" y="132399"/>
                    <a:pt x="705234" y="148739"/>
                  </a:cubicBezTo>
                  <a:cubicBezTo>
                    <a:pt x="688894" y="165079"/>
                    <a:pt x="666732" y="174259"/>
                    <a:pt x="643624" y="174259"/>
                  </a:cubicBezTo>
                  <a:lnTo>
                    <a:pt x="87129" y="174259"/>
                  </a:lnTo>
                  <a:cubicBezTo>
                    <a:pt x="39009" y="174259"/>
                    <a:pt x="0" y="135250"/>
                    <a:pt x="0" y="87129"/>
                  </a:cubicBezTo>
                  <a:lnTo>
                    <a:pt x="0" y="87129"/>
                  </a:lnTo>
                  <a:cubicBezTo>
                    <a:pt x="0" y="39009"/>
                    <a:pt x="39009" y="0"/>
                    <a:pt x="87129" y="0"/>
                  </a:cubicBezTo>
                  <a:close/>
                </a:path>
              </a:pathLst>
            </a:custGeom>
            <a:solidFill>
              <a:srgbClr val="1C1C13"/>
            </a:solidFill>
          </p:spPr>
          <p:txBody>
            <a:bodyPr/>
            <a:lstStyle/>
            <a:p>
              <a:endParaRPr lang="es-CR" dirty="0"/>
            </a:p>
          </p:txBody>
        </p:sp>
        <p:sp>
          <p:nvSpPr>
            <p:cNvPr id="14" name="TextBox 14"/>
            <p:cNvSpPr txBox="1"/>
            <p:nvPr/>
          </p:nvSpPr>
          <p:spPr>
            <a:xfrm>
              <a:off x="0" y="-38100"/>
              <a:ext cx="730754" cy="212359"/>
            </a:xfrm>
            <a:prstGeom prst="rect">
              <a:avLst/>
            </a:prstGeom>
          </p:spPr>
          <p:txBody>
            <a:bodyPr lIns="59054" tIns="59054" rIns="59054" bIns="59054" rtlCol="0" anchor="ctr"/>
            <a:lstStyle/>
            <a:p>
              <a:pPr algn="ctr">
                <a:lnSpc>
                  <a:spcPts val="2570"/>
                </a:lnSpc>
              </a:pPr>
              <a:r>
                <a:rPr lang="en-US" sz="1836" spc="365" dirty="0">
                  <a:solidFill>
                    <a:srgbClr val="FFFFFF"/>
                  </a:solidFill>
                  <a:latin typeface="Montserrat Bold"/>
                </a:rPr>
                <a:t>+INTEGRADOS</a:t>
              </a:r>
            </a:p>
          </p:txBody>
        </p:sp>
      </p:grpSp>
      <p:grpSp>
        <p:nvGrpSpPr>
          <p:cNvPr id="15" name="Group 15"/>
          <p:cNvGrpSpPr/>
          <p:nvPr/>
        </p:nvGrpSpPr>
        <p:grpSpPr>
          <a:xfrm>
            <a:off x="6005483" y="9258300"/>
            <a:ext cx="2899119" cy="691337"/>
            <a:chOff x="0" y="0"/>
            <a:chExt cx="730754" cy="174259"/>
          </a:xfrm>
        </p:grpSpPr>
        <p:sp>
          <p:nvSpPr>
            <p:cNvPr id="16" name="Freeform 16"/>
            <p:cNvSpPr/>
            <p:nvPr/>
          </p:nvSpPr>
          <p:spPr>
            <a:xfrm>
              <a:off x="0" y="0"/>
              <a:ext cx="730754" cy="174259"/>
            </a:xfrm>
            <a:custGeom>
              <a:avLst/>
              <a:gdLst/>
              <a:ahLst/>
              <a:cxnLst/>
              <a:rect l="l" t="t" r="r" b="b"/>
              <a:pathLst>
                <a:path w="730754" h="174259">
                  <a:moveTo>
                    <a:pt x="87129" y="0"/>
                  </a:moveTo>
                  <a:lnTo>
                    <a:pt x="643624" y="0"/>
                  </a:lnTo>
                  <a:cubicBezTo>
                    <a:pt x="691744" y="0"/>
                    <a:pt x="730754" y="39009"/>
                    <a:pt x="730754" y="87129"/>
                  </a:cubicBezTo>
                  <a:lnTo>
                    <a:pt x="730754" y="87129"/>
                  </a:lnTo>
                  <a:cubicBezTo>
                    <a:pt x="730754" y="110238"/>
                    <a:pt x="721574" y="132399"/>
                    <a:pt x="705234" y="148739"/>
                  </a:cubicBezTo>
                  <a:cubicBezTo>
                    <a:pt x="688894" y="165079"/>
                    <a:pt x="666732" y="174259"/>
                    <a:pt x="643624" y="174259"/>
                  </a:cubicBezTo>
                  <a:lnTo>
                    <a:pt x="87129" y="174259"/>
                  </a:lnTo>
                  <a:cubicBezTo>
                    <a:pt x="39009" y="174259"/>
                    <a:pt x="0" y="135250"/>
                    <a:pt x="0" y="87129"/>
                  </a:cubicBezTo>
                  <a:lnTo>
                    <a:pt x="0" y="87129"/>
                  </a:lnTo>
                  <a:cubicBezTo>
                    <a:pt x="0" y="39009"/>
                    <a:pt x="39009" y="0"/>
                    <a:pt x="87129" y="0"/>
                  </a:cubicBezTo>
                  <a:close/>
                </a:path>
              </a:pathLst>
            </a:custGeom>
            <a:solidFill>
              <a:srgbClr val="FB1513"/>
            </a:solidFill>
          </p:spPr>
          <p:txBody>
            <a:bodyPr/>
            <a:lstStyle/>
            <a:p>
              <a:endParaRPr lang="es-CR" dirty="0"/>
            </a:p>
          </p:txBody>
        </p:sp>
        <p:sp>
          <p:nvSpPr>
            <p:cNvPr id="17" name="TextBox 17"/>
            <p:cNvSpPr txBox="1"/>
            <p:nvPr/>
          </p:nvSpPr>
          <p:spPr>
            <a:xfrm>
              <a:off x="0" y="-38100"/>
              <a:ext cx="730754" cy="212359"/>
            </a:xfrm>
            <a:prstGeom prst="rect">
              <a:avLst/>
            </a:prstGeom>
          </p:spPr>
          <p:txBody>
            <a:bodyPr lIns="59054" tIns="59054" rIns="59054" bIns="59054" rtlCol="0" anchor="ctr"/>
            <a:lstStyle/>
            <a:p>
              <a:pPr algn="ctr">
                <a:lnSpc>
                  <a:spcPts val="2570"/>
                </a:lnSpc>
              </a:pPr>
              <a:r>
                <a:rPr lang="en-US" sz="1836" spc="365" dirty="0">
                  <a:solidFill>
                    <a:srgbClr val="FFFFFF"/>
                  </a:solidFill>
                  <a:latin typeface="Montserrat Bold"/>
                </a:rPr>
                <a:t>+ÁGILES</a:t>
              </a:r>
            </a:p>
          </p:txBody>
        </p:sp>
      </p:grpSp>
      <p:grpSp>
        <p:nvGrpSpPr>
          <p:cNvPr id="18" name="Group 18"/>
          <p:cNvGrpSpPr/>
          <p:nvPr/>
        </p:nvGrpSpPr>
        <p:grpSpPr>
          <a:xfrm>
            <a:off x="16751784" y="9814662"/>
            <a:ext cx="1308560" cy="130856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txBody>
            <a:bodyPr/>
            <a:lstStyle/>
            <a:p>
              <a:endParaRPr lang="es-CR" dirty="0"/>
            </a:p>
          </p:txBody>
        </p:sp>
        <p:sp>
          <p:nvSpPr>
            <p:cNvPr id="20" name="TextBox 20"/>
            <p:cNvSpPr txBox="1"/>
            <p:nvPr/>
          </p:nvSpPr>
          <p:spPr>
            <a:xfrm>
              <a:off x="76200" y="38100"/>
              <a:ext cx="660400" cy="698500"/>
            </a:xfrm>
            <a:prstGeom prst="rect">
              <a:avLst/>
            </a:prstGeom>
          </p:spPr>
          <p:txBody>
            <a:bodyPr lIns="53269" tIns="53269" rIns="53269" bIns="53269" rtlCol="0" anchor="ctr"/>
            <a:lstStyle/>
            <a:p>
              <a:pPr algn="ctr">
                <a:lnSpc>
                  <a:spcPts val="2789"/>
                </a:lnSpc>
                <a:spcBef>
                  <a:spcPct val="0"/>
                </a:spcBef>
              </a:pPr>
              <a:endParaRPr dirty="0"/>
            </a:p>
          </p:txBody>
        </p:sp>
      </p:grpSp>
      <p:sp>
        <p:nvSpPr>
          <p:cNvPr id="26" name="Freeform 26"/>
          <p:cNvSpPr/>
          <p:nvPr/>
        </p:nvSpPr>
        <p:spPr>
          <a:xfrm>
            <a:off x="-277039" y="10154693"/>
            <a:ext cx="19895446" cy="132307"/>
          </a:xfrm>
          <a:custGeom>
            <a:avLst/>
            <a:gdLst/>
            <a:ahLst/>
            <a:cxnLst/>
            <a:rect l="l" t="t" r="r" b="b"/>
            <a:pathLst>
              <a:path w="19895446" h="132307">
                <a:moveTo>
                  <a:pt x="0" y="0"/>
                </a:moveTo>
                <a:lnTo>
                  <a:pt x="19895447" y="0"/>
                </a:lnTo>
                <a:lnTo>
                  <a:pt x="19895447" y="132307"/>
                </a:lnTo>
                <a:lnTo>
                  <a:pt x="0" y="132307"/>
                </a:lnTo>
                <a:lnTo>
                  <a:pt x="0" y="0"/>
                </a:lnTo>
                <a:close/>
              </a:path>
            </a:pathLst>
          </a:custGeom>
          <a:blipFill>
            <a:blip r:embed="rId6">
              <a:extLst>
                <a:ext uri="{96DAC541-7B7A-43D3-8B79-37D633B846F1}">
                  <asvg:svgBlip xmlns:asvg="http://schemas.microsoft.com/office/drawing/2016/SVG/main" r:embed="rId7"/>
                </a:ext>
              </a:extLst>
            </a:blip>
            <a:stretch>
              <a:fillRect t="-2945061"/>
            </a:stretch>
          </a:blipFill>
        </p:spPr>
        <p:txBody>
          <a:bodyPr/>
          <a:lstStyle/>
          <a:p>
            <a:endParaRPr lang="es-CR" dirty="0"/>
          </a:p>
        </p:txBody>
      </p:sp>
      <p:sp>
        <p:nvSpPr>
          <p:cNvPr id="27" name="TextBox 27"/>
          <p:cNvSpPr txBox="1"/>
          <p:nvPr/>
        </p:nvSpPr>
        <p:spPr>
          <a:xfrm>
            <a:off x="9129102" y="8671421"/>
            <a:ext cx="4745642" cy="1310375"/>
          </a:xfrm>
          <a:prstGeom prst="rect">
            <a:avLst/>
          </a:prstGeom>
        </p:spPr>
        <p:txBody>
          <a:bodyPr lIns="0" tIns="0" rIns="0" bIns="0" rtlCol="0" anchor="t">
            <a:spAutoFit/>
          </a:bodyPr>
          <a:lstStyle/>
          <a:p>
            <a:pPr algn="ctr">
              <a:lnSpc>
                <a:spcPts val="10724"/>
              </a:lnSpc>
            </a:pPr>
            <a:r>
              <a:rPr lang="en-US" sz="7660" dirty="0">
                <a:solidFill>
                  <a:srgbClr val="1C1C13"/>
                </a:solidFill>
                <a:latin typeface="Buffalo"/>
              </a:rPr>
              <a:t>Nos movemos</a:t>
            </a:r>
          </a:p>
        </p:txBody>
      </p:sp>
      <p:sp>
        <p:nvSpPr>
          <p:cNvPr id="28" name="TextBox 28"/>
          <p:cNvSpPr txBox="1"/>
          <p:nvPr/>
        </p:nvSpPr>
        <p:spPr>
          <a:xfrm>
            <a:off x="473137" y="6386132"/>
            <a:ext cx="11885405" cy="1598194"/>
          </a:xfrm>
          <a:prstGeom prst="rect">
            <a:avLst/>
          </a:prstGeom>
        </p:spPr>
        <p:txBody>
          <a:bodyPr lIns="0" tIns="0" rIns="0" bIns="0" rtlCol="0" anchor="t">
            <a:spAutoFit/>
          </a:bodyPr>
          <a:lstStyle/>
          <a:p>
            <a:pPr algn="ctr">
              <a:lnSpc>
                <a:spcPts val="6549"/>
              </a:lnSpc>
            </a:pPr>
            <a:r>
              <a:rPr lang="en-US" sz="4400" spc="1368" dirty="0">
                <a:solidFill>
                  <a:srgbClr val="1C1C13"/>
                </a:solidFill>
                <a:latin typeface="Montserrat Bold"/>
              </a:rPr>
              <a:t>DESCRIPCIÓN DEL PROCESO</a:t>
            </a:r>
          </a:p>
        </p:txBody>
      </p:sp>
      <p:sp>
        <p:nvSpPr>
          <p:cNvPr id="25" name="Globo: flecha izquierda 24">
            <a:hlinkClick r:id="rId8" action="ppaction://hlinksldjump"/>
            <a:extLst>
              <a:ext uri="{FF2B5EF4-FFF2-40B4-BE49-F238E27FC236}">
                <a16:creationId xmlns:a16="http://schemas.microsoft.com/office/drawing/2014/main" id="{5769DC08-D58A-A0F4-9444-9E4D82E65A55}"/>
              </a:ext>
            </a:extLst>
          </p:cNvPr>
          <p:cNvSpPr/>
          <p:nvPr/>
        </p:nvSpPr>
        <p:spPr>
          <a:xfrm>
            <a:off x="1371600" y="6106083"/>
            <a:ext cx="762000" cy="1006199"/>
          </a:xfrm>
          <a:prstGeom prst="leftArrowCallou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CR"/>
          </a:p>
        </p:txBody>
      </p:sp>
      <p:sp>
        <p:nvSpPr>
          <p:cNvPr id="31" name="Marcador de número de diapositiva 30">
            <a:extLst>
              <a:ext uri="{FF2B5EF4-FFF2-40B4-BE49-F238E27FC236}">
                <a16:creationId xmlns:a16="http://schemas.microsoft.com/office/drawing/2014/main" id="{22A10F77-472D-E819-F2B6-D5BEA1A2F3D2}"/>
              </a:ext>
            </a:extLst>
          </p:cNvPr>
          <p:cNvSpPr>
            <a:spLocks noGrp="1"/>
          </p:cNvSpPr>
          <p:nvPr>
            <p:ph type="sldNum" sz="quarter" idx="12"/>
          </p:nvPr>
        </p:nvSpPr>
        <p:spPr/>
        <p:txBody>
          <a:bodyPr/>
          <a:lstStyle/>
          <a:p>
            <a:fld id="{B6F15528-21DE-4FAA-801E-634DDDAF4B2B}" type="slidenum">
              <a:rPr lang="en-US" smtClean="0"/>
              <a:pPr/>
              <a:t>9</a:t>
            </a:fld>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E47ED293A7F7145826074C95DB6F656" ma:contentTypeVersion="18" ma:contentTypeDescription="Crear nuevo documento." ma:contentTypeScope="" ma:versionID="9fec79c9a9dc1ea047176a0884ecfa57">
  <xsd:schema xmlns:xsd="http://www.w3.org/2001/XMLSchema" xmlns:xs="http://www.w3.org/2001/XMLSchema" xmlns:p="http://schemas.microsoft.com/office/2006/metadata/properties" xmlns:ns3="88ef62b0-a756-439b-ba39-7db8ad04d733" xmlns:ns4="e59c8e56-3ab3-4453-affe-dfb4fff54f30" targetNamespace="http://schemas.microsoft.com/office/2006/metadata/properties" ma:root="true" ma:fieldsID="ae58d20a9d8519d2cd36b5ff7f08ad3a" ns3:_="" ns4:_="">
    <xsd:import namespace="88ef62b0-a756-439b-ba39-7db8ad04d733"/>
    <xsd:import namespace="e59c8e56-3ab3-4453-affe-dfb4fff54f3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element ref="ns4:MediaLengthInSeconds" minOccurs="0"/>
                <xsd:element ref="ns4:_activity"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ef62b0-a756-439b-ba39-7db8ad04d733"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SharingHintHash" ma:index="10" nillable="true" ma:displayName="Hash de la sugerencia para compartir"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59c8e56-3ab3-4453-affe-dfb4fff54f30"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Location" ma:index="15"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59c8e56-3ab3-4453-affe-dfb4fff54f30" xsi:nil="true"/>
  </documentManagement>
</p:properties>
</file>

<file path=customXml/itemProps1.xml><?xml version="1.0" encoding="utf-8"?>
<ds:datastoreItem xmlns:ds="http://schemas.openxmlformats.org/officeDocument/2006/customXml" ds:itemID="{30E912DD-6259-4EE7-8ED2-248111892D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ef62b0-a756-439b-ba39-7db8ad04d733"/>
    <ds:schemaRef ds:uri="e59c8e56-3ab3-4453-affe-dfb4fff54f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4D6057-F399-4EE8-A4FB-76A60510D165}">
  <ds:schemaRefs>
    <ds:schemaRef ds:uri="http://schemas.microsoft.com/sharepoint/v3/contenttype/forms"/>
  </ds:schemaRefs>
</ds:datastoreItem>
</file>

<file path=customXml/itemProps3.xml><?xml version="1.0" encoding="utf-8"?>
<ds:datastoreItem xmlns:ds="http://schemas.openxmlformats.org/officeDocument/2006/customXml" ds:itemID="{354BE22D-7B8F-468A-B9AD-821CD6FD9876}">
  <ds:schemaRefs>
    <ds:schemaRef ds:uri="http://www.w3.org/XML/1998/namespace"/>
    <ds:schemaRef ds:uri="http://purl.org/dc/elements/1.1/"/>
    <ds:schemaRef ds:uri="http://purl.org/dc/terms/"/>
    <ds:schemaRef ds:uri="http://schemas.microsoft.com/office/2006/documentManagement/types"/>
    <ds:schemaRef ds:uri="http://purl.org/dc/dcmitype/"/>
    <ds:schemaRef ds:uri="e59c8e56-3ab3-4453-affe-dfb4fff54f30"/>
    <ds:schemaRef ds:uri="http://schemas.microsoft.com/office/2006/metadata/properties"/>
    <ds:schemaRef ds:uri="http://schemas.microsoft.com/office/infopath/2007/PartnerControls"/>
    <ds:schemaRef ds:uri="http://schemas.openxmlformats.org/package/2006/metadata/core-properties"/>
    <ds:schemaRef ds:uri="88ef62b0-a756-439b-ba39-7db8ad04d733"/>
  </ds:schemaRefs>
</ds:datastoreItem>
</file>

<file path=docProps/app.xml><?xml version="1.0" encoding="utf-8"?>
<Properties xmlns="http://schemas.openxmlformats.org/officeDocument/2006/extended-properties" xmlns:vt="http://schemas.openxmlformats.org/officeDocument/2006/docPropsVTypes">
  <Template/>
  <TotalTime>4410</TotalTime>
  <Words>2715</Words>
  <Application>Microsoft Office PowerPoint</Application>
  <PresentationFormat>Personalizado</PresentationFormat>
  <Paragraphs>286</Paragraphs>
  <Slides>40</Slides>
  <Notes>2</Notes>
  <HiddenSlides>0</HiddenSlides>
  <MMClips>0</MMClips>
  <ScaleCrop>false</ScaleCrop>
  <HeadingPairs>
    <vt:vector size="6" baseType="variant">
      <vt:variant>
        <vt:lpstr>Fuentes usadas</vt:lpstr>
      </vt:variant>
      <vt:variant>
        <vt:i4>10</vt:i4>
      </vt:variant>
      <vt:variant>
        <vt:lpstr>Tema</vt:lpstr>
      </vt:variant>
      <vt:variant>
        <vt:i4>2</vt:i4>
      </vt:variant>
      <vt:variant>
        <vt:lpstr>Títulos de diapositiva</vt:lpstr>
      </vt:variant>
      <vt:variant>
        <vt:i4>40</vt:i4>
      </vt:variant>
    </vt:vector>
  </HeadingPairs>
  <TitlesOfParts>
    <vt:vector size="52" baseType="lpstr">
      <vt:lpstr>Aptos</vt:lpstr>
      <vt:lpstr>Montserrat Bold</vt:lpstr>
      <vt:lpstr>Roboto</vt:lpstr>
      <vt:lpstr>Montaser Arabic Bold</vt:lpstr>
      <vt:lpstr>Buffalo</vt:lpstr>
      <vt:lpstr>Montaser Arabic</vt:lpstr>
      <vt:lpstr>Aptos Display</vt:lpstr>
      <vt:lpstr>Arial</vt:lpstr>
      <vt:lpstr>72 Black</vt:lpstr>
      <vt:lpstr>Calibri</vt:lpstr>
      <vt:lpstr>Office Theme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DIAGRAMA DE FLUJO XXXXXX</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Copia de capacitación POS</dc:title>
  <dc:creator>Arelys;Tania</dc:creator>
  <cp:lastModifiedBy>Juan Solano Enriquez</cp:lastModifiedBy>
  <cp:revision>5</cp:revision>
  <dcterms:created xsi:type="dcterms:W3CDTF">2006-08-16T00:00:00Z</dcterms:created>
  <dcterms:modified xsi:type="dcterms:W3CDTF">2024-09-19T23:54:25Z</dcterms:modified>
  <dc:identifier>DAF8yaGnNqk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0x0101005E47ED293A7F7145826074C95DB6F656</vt:lpwstr>
  </property>
</Properties>
</file>